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3" r:id="rId2"/>
    <p:sldId id="257" r:id="rId3"/>
    <p:sldId id="258" r:id="rId4"/>
    <p:sldId id="264" r:id="rId5"/>
    <p:sldId id="306" r:id="rId6"/>
    <p:sldId id="260" r:id="rId7"/>
    <p:sldId id="265" r:id="rId8"/>
    <p:sldId id="269" r:id="rId9"/>
    <p:sldId id="307" r:id="rId10"/>
    <p:sldId id="300" r:id="rId11"/>
    <p:sldId id="301" r:id="rId12"/>
    <p:sldId id="302" r:id="rId13"/>
    <p:sldId id="271" r:id="rId14"/>
    <p:sldId id="272" r:id="rId15"/>
    <p:sldId id="274" r:id="rId16"/>
    <p:sldId id="275" r:id="rId17"/>
    <p:sldId id="276" r:id="rId18"/>
    <p:sldId id="280" r:id="rId19"/>
    <p:sldId id="278" r:id="rId20"/>
    <p:sldId id="266" r:id="rId21"/>
    <p:sldId id="279" r:id="rId22"/>
    <p:sldId id="282" r:id="rId23"/>
    <p:sldId id="284" r:id="rId24"/>
    <p:sldId id="303" r:id="rId25"/>
    <p:sldId id="287" r:id="rId26"/>
    <p:sldId id="289" r:id="rId27"/>
    <p:sldId id="288" r:id="rId28"/>
    <p:sldId id="292" r:id="rId29"/>
    <p:sldId id="304" r:id="rId30"/>
    <p:sldId id="291" r:id="rId31"/>
    <p:sldId id="261" r:id="rId32"/>
  </p:sldIdLst>
  <p:sldSz cx="20104100" cy="1130935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ЦСЗПОМ ВЕКТОР_6" initials="ЦВ" lastIdx="1" clrIdx="0">
    <p:extLst>
      <p:ext uri="{19B8F6BF-5375-455C-9EA6-DF929625EA0E}">
        <p15:presenceInfo xmlns:p15="http://schemas.microsoft.com/office/powerpoint/2012/main" userId="ЦСЗПОМ ВЕКТОР_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F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5" autoAdjust="0"/>
    <p:restoredTop sz="95167" autoAdjust="0"/>
  </p:normalViewPr>
  <p:slideViewPr>
    <p:cSldViewPr>
      <p:cViewPr varScale="1">
        <p:scale>
          <a:sx n="67" d="100"/>
          <a:sy n="67" d="100"/>
        </p:scale>
        <p:origin x="60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4400" b="1" i="0" u="none" strike="noStrike" kern="1200" baseline="0">
                <a:solidFill>
                  <a:schemeClr val="tx1"/>
                </a:solidFill>
                <a:latin typeface="Exo 2"/>
                <a:ea typeface="+mn-ea"/>
                <a:cs typeface="+mn-cs"/>
              </a:defRPr>
            </a:pPr>
            <a:r>
              <a:rPr lang="ru-RU" sz="4000" b="1" dirty="0">
                <a:solidFill>
                  <a:schemeClr val="tx1"/>
                </a:solidFill>
                <a:latin typeface="Exo 2"/>
              </a:rPr>
              <a:t>Количество человек</a:t>
            </a:r>
          </a:p>
        </c:rich>
      </c:tx>
      <c:layout>
        <c:manualLayout>
          <c:xMode val="edge"/>
          <c:yMode val="edge"/>
          <c:x val="0.27396449839043591"/>
          <c:y val="8.20065932228060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4400" b="1" i="0" u="none" strike="noStrike" kern="1200" baseline="0">
              <a:solidFill>
                <a:schemeClr val="tx1"/>
              </a:solidFill>
              <a:latin typeface="Exo 2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567049808429151E-2"/>
          <c:y val="0.13988585310914756"/>
          <c:w val="0.95785440613026851"/>
          <c:h val="0.836798085579458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</c:v>
                </c:pt>
              </c:strCache>
            </c:strRef>
          </c:tx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shade val="76000"/>
                      <a:shade val="51000"/>
                      <a:satMod val="130000"/>
                    </a:schemeClr>
                  </a:gs>
                  <a:gs pos="80000">
                    <a:schemeClr val="accent3">
                      <a:shade val="76000"/>
                      <a:shade val="93000"/>
                      <a:satMod val="130000"/>
                    </a:schemeClr>
                  </a:gs>
                  <a:gs pos="100000">
                    <a:schemeClr val="accent3">
                      <a:shade val="7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82E-4536-B326-FDFEE63ED161}"/>
              </c:ext>
            </c:extLst>
          </c:dPt>
          <c:dPt>
            <c:idx val="1"/>
            <c:bubble3D val="0"/>
            <c:explosion val="1"/>
            <c:spPr>
              <a:gradFill rotWithShape="1">
                <a:gsLst>
                  <a:gs pos="0">
                    <a:schemeClr val="accent3">
                      <a:tint val="77000"/>
                      <a:shade val="51000"/>
                      <a:satMod val="130000"/>
                    </a:schemeClr>
                  </a:gs>
                  <a:gs pos="80000">
                    <a:schemeClr val="accent3">
                      <a:tint val="77000"/>
                      <a:shade val="93000"/>
                      <a:satMod val="130000"/>
                    </a:schemeClr>
                  </a:gs>
                  <a:gs pos="100000">
                    <a:schemeClr val="accent3">
                      <a:tint val="77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82E-4536-B326-FDFEE63ED161}"/>
              </c:ext>
            </c:extLst>
          </c:dPt>
          <c:dLbls>
            <c:dLbl>
              <c:idx val="0"/>
              <c:layout>
                <c:manualLayout>
                  <c:x val="-0.20990597498842062"/>
                  <c:y val="-0.152369358103969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bg1"/>
                        </a:solidFill>
                        <a:latin typeface="Exo 2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юноши
40,9%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bg1"/>
                      </a:solidFill>
                      <a:latin typeface="Exo 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6073799598579"/>
                      <c:h val="0.277568636520506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82E-4536-B326-FDFEE63ED161}"/>
                </c:ext>
              </c:extLst>
            </c:dLbl>
            <c:dLbl>
              <c:idx val="1"/>
              <c:layout>
                <c:manualLayout>
                  <c:x val="0.23392434769183273"/>
                  <c:y val="6.9239460664381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bg1"/>
                        </a:solidFill>
                        <a:latin typeface="Exo 2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Девушки
59,2%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bg1"/>
                      </a:solidFill>
                      <a:latin typeface="Exo 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78933010595376"/>
                      <c:h val="0.296567123074140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82E-4536-B326-FDFEE63ED1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2"/>
                    </a:solidFill>
                    <a:latin typeface="Exo 2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Юноши</c:v>
                </c:pt>
                <c:pt idx="1">
                  <c:v>Девушки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320</c:v>
                </c:pt>
                <c:pt idx="1">
                  <c:v>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2E-4536-B326-FDFEE63ED16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2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6BC-4B55-B021-F148A0FBD5AD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6BC-4B55-B021-F148A0FBD5AD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6BC-4B55-B021-F148A0FBD5AD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6BC-4B55-B021-F148A0FBD5AD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6BC-4B55-B021-F148A0FBD5AD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6BC-4B55-B021-F148A0FBD5A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6BC-4B55-B021-F148A0FBD5A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6BC-4B55-B021-F148A0FBD5A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6BC-4B55-B021-F148A0FBD5A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A6BC-4B55-B021-F148A0FBD5A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A6BC-4B55-B021-F148A0FBD5A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A6BC-4B55-B021-F148A0FBD5A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A6BC-4B55-B021-F148A0FBD5AD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2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A6BC-4B55-B021-F148A0FBD5AD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3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A6BC-4B55-B021-F148A0FBD5AD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4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A6BC-4B55-B021-F148A0FBD5AD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5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A6BC-4B55-B021-F148A0FBD5AD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6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A6BC-4B55-B021-F148A0FBD5AD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A6BC-4B55-B021-F148A0FBD5AD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  <a:alpha val="90000"/>
                </a:schemeClr>
              </a:solidFill>
              <a:ln w="19050">
                <a:solidFill>
                  <a:schemeClr val="accent2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A6BC-4B55-B021-F148A0FBD5AD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  <a:alpha val="90000"/>
                </a:schemeClr>
              </a:solidFill>
              <a:ln w="19050">
                <a:solidFill>
                  <a:schemeClr val="accent3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9-A6BC-4B55-B021-F148A0FBD5AD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  <a:alpha val="90000"/>
                </a:schemeClr>
              </a:solidFill>
              <a:ln w="19050">
                <a:solidFill>
                  <a:schemeClr val="accent4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B-A6BC-4B55-B021-F148A0FBD5AD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  <a:alpha val="90000"/>
                </a:schemeClr>
              </a:solidFill>
              <a:ln w="19050">
                <a:solidFill>
                  <a:schemeClr val="accent5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D-A6BC-4B55-B021-F148A0FBD5AD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  <a:alpha val="90000"/>
                </a:schemeClr>
              </a:solidFill>
              <a:ln w="19050">
                <a:solidFill>
                  <a:schemeClr val="accent6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F-A6BC-4B55-B021-F148A0FBD5AD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1-A6BC-4B55-B021-F148A0FBD5AD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3-A6BC-4B55-B021-F148A0FBD5AD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5-A6BC-4B55-B021-F148A0FBD5AD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7-A6BC-4B55-B021-F148A0FBD5AD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9-A6BC-4B55-B021-F148A0FBD5AD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B-A6BC-4B55-B021-F148A0FBD5AD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  <a:alpha val="90000"/>
                </a:schemeClr>
              </a:solidFill>
              <a:ln w="19050">
                <a:solidFill>
                  <a:schemeClr val="accent1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D-A6BC-4B55-B021-F148A0FBD5AD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  <a:alpha val="90000"/>
                </a:schemeClr>
              </a:solidFill>
              <a:ln w="19050">
                <a:solidFill>
                  <a:schemeClr val="accent2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F-A6BC-4B55-B021-F148A0FBD5AD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  <a:alpha val="90000"/>
                </a:schemeClr>
              </a:solidFill>
              <a:ln w="19050">
                <a:solidFill>
                  <a:schemeClr val="accent3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1-A6BC-4B55-B021-F148A0FBD5AD}"/>
              </c:ext>
            </c:extLst>
          </c:dPt>
          <c:dPt>
            <c:idx val="33"/>
            <c:bubble3D val="0"/>
            <c:spPr>
              <a:solidFill>
                <a:schemeClr val="accent4">
                  <a:lumMod val="50000"/>
                  <a:alpha val="90000"/>
                </a:schemeClr>
              </a:solidFill>
              <a:ln w="19050">
                <a:solidFill>
                  <a:schemeClr val="accent4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3-A6BC-4B55-B021-F148A0FBD5AD}"/>
              </c:ext>
            </c:extLst>
          </c:dPt>
          <c:dPt>
            <c:idx val="34"/>
            <c:bubble3D val="0"/>
            <c:spPr>
              <a:solidFill>
                <a:schemeClr val="accent5">
                  <a:lumMod val="50000"/>
                  <a:alpha val="90000"/>
                </a:schemeClr>
              </a:solidFill>
              <a:ln w="19050">
                <a:solidFill>
                  <a:schemeClr val="accent5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5-A6BC-4B55-B021-F148A0FBD5AD}"/>
              </c:ext>
            </c:extLst>
          </c:dPt>
          <c:dPt>
            <c:idx val="35"/>
            <c:bubble3D val="0"/>
            <c:spPr>
              <a:solidFill>
                <a:schemeClr val="accent6">
                  <a:lumMod val="50000"/>
                  <a:alpha val="90000"/>
                </a:schemeClr>
              </a:solidFill>
              <a:ln w="19050">
                <a:solidFill>
                  <a:schemeClr val="accent6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7-A6BC-4B55-B021-F148A0FBD5AD}"/>
              </c:ext>
            </c:extLst>
          </c:dPt>
          <c:dPt>
            <c:idx val="36"/>
            <c:bubble3D val="0"/>
            <c:spPr>
              <a:solidFill>
                <a:schemeClr val="accent1">
                  <a:lumMod val="70000"/>
                  <a:lumOff val="30000"/>
                  <a:alpha val="90000"/>
                </a:schemeClr>
              </a:solidFill>
              <a:ln w="19050">
                <a:solidFill>
                  <a:schemeClr val="accent1">
                    <a:lumMod val="70000"/>
                    <a:lumOff val="3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0000"/>
                    <a:lumOff val="3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0000"/>
                    <a:lumOff val="3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9-A6BC-4B55-B021-F148A0FBD5AD}"/>
              </c:ext>
            </c:extLst>
          </c:dPt>
          <c:dPt>
            <c:idx val="37"/>
            <c:bubble3D val="0"/>
            <c:spPr>
              <a:solidFill>
                <a:schemeClr val="accent2">
                  <a:lumMod val="70000"/>
                  <a:lumOff val="30000"/>
                  <a:alpha val="90000"/>
                </a:schemeClr>
              </a:solidFill>
              <a:ln w="19050">
                <a:solidFill>
                  <a:schemeClr val="accent2">
                    <a:lumMod val="70000"/>
                    <a:lumOff val="3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0000"/>
                    <a:lumOff val="3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0000"/>
                    <a:lumOff val="3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B-A6BC-4B55-B021-F148A0FBD5AD}"/>
              </c:ext>
            </c:extLst>
          </c:dPt>
          <c:dPt>
            <c:idx val="38"/>
            <c:bubble3D val="0"/>
            <c:spPr>
              <a:solidFill>
                <a:schemeClr val="accent3">
                  <a:lumMod val="70000"/>
                  <a:lumOff val="30000"/>
                  <a:alpha val="90000"/>
                </a:schemeClr>
              </a:solidFill>
              <a:ln w="19050">
                <a:solidFill>
                  <a:schemeClr val="accent3">
                    <a:lumMod val="70000"/>
                    <a:lumOff val="3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0000"/>
                    <a:lumOff val="3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0000"/>
                    <a:lumOff val="3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D-A6BC-4B55-B021-F148A0FBD5AD}"/>
              </c:ext>
            </c:extLst>
          </c:dPt>
          <c:dPt>
            <c:idx val="39"/>
            <c:bubble3D val="0"/>
            <c:spPr>
              <a:solidFill>
                <a:schemeClr val="accent4">
                  <a:lumMod val="70000"/>
                  <a:lumOff val="30000"/>
                  <a:alpha val="90000"/>
                </a:schemeClr>
              </a:solidFill>
              <a:ln w="19050">
                <a:solidFill>
                  <a:schemeClr val="accent4">
                    <a:lumMod val="70000"/>
                    <a:lumOff val="3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0000"/>
                    <a:lumOff val="3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0000"/>
                    <a:lumOff val="3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F-A6BC-4B55-B021-F148A0FBD5AD}"/>
              </c:ext>
            </c:extLst>
          </c:dPt>
          <c:dPt>
            <c:idx val="40"/>
            <c:bubble3D val="0"/>
            <c:spPr>
              <a:solidFill>
                <a:schemeClr val="accent5">
                  <a:lumMod val="70000"/>
                  <a:lumOff val="30000"/>
                  <a:alpha val="90000"/>
                </a:schemeClr>
              </a:solidFill>
              <a:ln w="19050">
                <a:solidFill>
                  <a:schemeClr val="accent5">
                    <a:lumMod val="70000"/>
                    <a:lumOff val="3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0000"/>
                    <a:lumOff val="3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0000"/>
                    <a:lumOff val="3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1-A6BC-4B55-B021-F148A0FBD5AD}"/>
              </c:ext>
            </c:extLst>
          </c:dPt>
          <c:dPt>
            <c:idx val="41"/>
            <c:bubble3D val="0"/>
            <c:spPr>
              <a:solidFill>
                <a:schemeClr val="accent6">
                  <a:lumMod val="70000"/>
                  <a:lumOff val="30000"/>
                  <a:alpha val="90000"/>
                </a:schemeClr>
              </a:solidFill>
              <a:ln w="19050">
                <a:solidFill>
                  <a:schemeClr val="accent6">
                    <a:lumMod val="70000"/>
                    <a:lumOff val="3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0000"/>
                    <a:lumOff val="3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0000"/>
                    <a:lumOff val="3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3-A6BC-4B55-B021-F148A0FBD5AD}"/>
              </c:ext>
            </c:extLst>
          </c:dPt>
          <c:dPt>
            <c:idx val="42"/>
            <c:bubble3D val="0"/>
            <c:spPr>
              <a:solidFill>
                <a:schemeClr val="accent1">
                  <a:lumMod val="70000"/>
                  <a:alpha val="90000"/>
                </a:schemeClr>
              </a:solidFill>
              <a:ln w="19050">
                <a:solidFill>
                  <a:schemeClr val="accent1">
                    <a:lumMod val="7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5-A6BC-4B55-B021-F148A0FBD5AD}"/>
              </c:ext>
            </c:extLst>
          </c:dPt>
          <c:dPt>
            <c:idx val="43"/>
            <c:bubble3D val="0"/>
            <c:spPr>
              <a:solidFill>
                <a:schemeClr val="accent2">
                  <a:lumMod val="70000"/>
                  <a:alpha val="90000"/>
                </a:schemeClr>
              </a:solidFill>
              <a:ln w="19050">
                <a:solidFill>
                  <a:schemeClr val="accent2">
                    <a:lumMod val="7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7-A6BC-4B55-B021-F148A0FBD5AD}"/>
              </c:ext>
            </c:extLst>
          </c:dPt>
          <c:dPt>
            <c:idx val="44"/>
            <c:bubble3D val="0"/>
            <c:spPr>
              <a:solidFill>
                <a:schemeClr val="accent3">
                  <a:lumMod val="70000"/>
                  <a:alpha val="90000"/>
                </a:schemeClr>
              </a:solidFill>
              <a:ln w="19050">
                <a:solidFill>
                  <a:schemeClr val="accent3">
                    <a:lumMod val="7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9-A6BC-4B55-B021-F148A0FBD5AD}"/>
              </c:ext>
            </c:extLst>
          </c:dPt>
          <c:dPt>
            <c:idx val="45"/>
            <c:bubble3D val="0"/>
            <c:spPr>
              <a:solidFill>
                <a:schemeClr val="accent4">
                  <a:lumMod val="70000"/>
                  <a:alpha val="90000"/>
                </a:schemeClr>
              </a:solidFill>
              <a:ln w="19050">
                <a:solidFill>
                  <a:schemeClr val="accent4">
                    <a:lumMod val="7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B-A6BC-4B55-B021-F148A0FBD5AD}"/>
              </c:ext>
            </c:extLst>
          </c:dPt>
          <c:dPt>
            <c:idx val="46"/>
            <c:bubble3D val="0"/>
            <c:spPr>
              <a:solidFill>
                <a:schemeClr val="accent5">
                  <a:lumMod val="70000"/>
                  <a:alpha val="90000"/>
                </a:schemeClr>
              </a:solidFill>
              <a:ln w="19050">
                <a:solidFill>
                  <a:schemeClr val="accent5">
                    <a:lumMod val="7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D-A6BC-4B55-B021-F148A0FBD5AD}"/>
              </c:ext>
            </c:extLst>
          </c:dPt>
          <c:dPt>
            <c:idx val="47"/>
            <c:bubble3D val="0"/>
            <c:spPr>
              <a:solidFill>
                <a:schemeClr val="accent6">
                  <a:lumMod val="70000"/>
                  <a:alpha val="90000"/>
                </a:schemeClr>
              </a:solidFill>
              <a:ln w="19050">
                <a:solidFill>
                  <a:schemeClr val="accent6">
                    <a:lumMod val="7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F-A6BC-4B55-B021-F148A0FBD5AD}"/>
              </c:ext>
            </c:extLst>
          </c:dPt>
          <c:dPt>
            <c:idx val="48"/>
            <c:bubble3D val="0"/>
            <c:spPr>
              <a:solidFill>
                <a:schemeClr val="accent1">
                  <a:lumMod val="50000"/>
                  <a:lumOff val="50000"/>
                  <a:alpha val="90000"/>
                </a:schemeClr>
              </a:solidFill>
              <a:ln w="19050">
                <a:solidFill>
                  <a:schemeClr val="accent1">
                    <a:lumMod val="50000"/>
                    <a:lumOff val="5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50000"/>
                    <a:lumOff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50000"/>
                    <a:lumOff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1-A6BC-4B55-B021-F148A0FBD5AD}"/>
              </c:ext>
            </c:extLst>
          </c:dPt>
          <c:dPt>
            <c:idx val="49"/>
            <c:bubble3D val="0"/>
            <c:spPr>
              <a:solidFill>
                <a:schemeClr val="accent2">
                  <a:lumMod val="50000"/>
                  <a:lumOff val="50000"/>
                  <a:alpha val="90000"/>
                </a:schemeClr>
              </a:solidFill>
              <a:ln w="19050">
                <a:solidFill>
                  <a:schemeClr val="accent2">
                    <a:lumMod val="50000"/>
                    <a:lumOff val="5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50000"/>
                    <a:lumOff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50000"/>
                    <a:lumOff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3-A6BC-4B55-B021-F148A0FBD5AD}"/>
              </c:ext>
            </c:extLst>
          </c:dPt>
          <c:dPt>
            <c:idx val="50"/>
            <c:bubble3D val="0"/>
            <c:spPr>
              <a:solidFill>
                <a:schemeClr val="accent3">
                  <a:lumMod val="50000"/>
                  <a:lumOff val="50000"/>
                  <a:alpha val="90000"/>
                </a:schemeClr>
              </a:solidFill>
              <a:ln w="19050">
                <a:solidFill>
                  <a:schemeClr val="accent3">
                    <a:lumMod val="50000"/>
                    <a:lumOff val="5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50000"/>
                    <a:lumOff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50000"/>
                    <a:lumOff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5-A6BC-4B55-B021-F148A0FBD5AD}"/>
              </c:ext>
            </c:extLst>
          </c:dPt>
          <c:dPt>
            <c:idx val="51"/>
            <c:bubble3D val="0"/>
            <c:spPr>
              <a:solidFill>
                <a:schemeClr val="accent4">
                  <a:lumMod val="50000"/>
                  <a:lumOff val="50000"/>
                  <a:alpha val="90000"/>
                </a:schemeClr>
              </a:solidFill>
              <a:ln w="19050">
                <a:solidFill>
                  <a:schemeClr val="accent4">
                    <a:lumMod val="50000"/>
                    <a:lumOff val="5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50000"/>
                    <a:lumOff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50000"/>
                    <a:lumOff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7-A6BC-4B55-B021-F148A0FBD5AD}"/>
              </c:ext>
            </c:extLst>
          </c:dPt>
          <c:dPt>
            <c:idx val="52"/>
            <c:bubble3D val="0"/>
            <c:spPr>
              <a:solidFill>
                <a:schemeClr val="accent5">
                  <a:lumMod val="50000"/>
                  <a:lumOff val="50000"/>
                  <a:alpha val="90000"/>
                </a:schemeClr>
              </a:solidFill>
              <a:ln w="19050">
                <a:solidFill>
                  <a:schemeClr val="accent5">
                    <a:lumMod val="50000"/>
                    <a:lumOff val="5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50000"/>
                    <a:lumOff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50000"/>
                    <a:lumOff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9-A6BC-4B55-B021-F148A0FBD5AD}"/>
              </c:ext>
            </c:extLst>
          </c:dPt>
          <c:dPt>
            <c:idx val="53"/>
            <c:bubble3D val="0"/>
            <c:spPr>
              <a:solidFill>
                <a:schemeClr val="accent6">
                  <a:lumMod val="50000"/>
                  <a:lumOff val="50000"/>
                  <a:alpha val="90000"/>
                </a:schemeClr>
              </a:solidFill>
              <a:ln w="19050">
                <a:solidFill>
                  <a:schemeClr val="accent6">
                    <a:lumMod val="50000"/>
                    <a:lumOff val="5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50000"/>
                    <a:lumOff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50000"/>
                    <a:lumOff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B-A6BC-4B55-B021-F148A0FBD5AD}"/>
              </c:ext>
            </c:extLst>
          </c:dPt>
          <c:dPt>
            <c:idx val="54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C-17BC-4C13-BDF3-D3EBF555CCB1}"/>
              </c:ext>
            </c:extLst>
          </c:dPt>
          <c:dPt>
            <c:idx val="55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E-EF1A-4DC7-A22D-24B3CD450A71}"/>
              </c:ext>
            </c:extLst>
          </c:dPt>
          <c:dPt>
            <c:idx val="56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6F-EF1A-4DC7-A22D-24B3CD450A71}"/>
              </c:ext>
            </c:extLst>
          </c:dPt>
          <c:dPt>
            <c:idx val="57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0-EF1A-4DC7-A22D-24B3CD450A71}"/>
              </c:ext>
            </c:extLst>
          </c:dPt>
          <c:dPt>
            <c:idx val="58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1-EF1A-4DC7-A22D-24B3CD450A71}"/>
              </c:ext>
            </c:extLst>
          </c:dPt>
          <c:dPt>
            <c:idx val="59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2-EF1A-4DC7-A22D-24B3CD450A71}"/>
              </c:ext>
            </c:extLst>
          </c:dPt>
          <c:dPt>
            <c:idx val="60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3-EF1A-4DC7-A22D-24B3CD450A71}"/>
              </c:ext>
            </c:extLst>
          </c:dPt>
          <c:dPt>
            <c:idx val="61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4-EF1A-4DC7-A22D-24B3CD450A71}"/>
              </c:ext>
            </c:extLst>
          </c:dPt>
          <c:dPt>
            <c:idx val="62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5-EF1A-4DC7-A22D-24B3CD450A71}"/>
              </c:ext>
            </c:extLst>
          </c:dPt>
          <c:dPt>
            <c:idx val="63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6-EF1A-4DC7-A22D-24B3CD450A71}"/>
              </c:ext>
            </c:extLst>
          </c:dPt>
          <c:dPt>
            <c:idx val="64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7-EF1A-4DC7-A22D-24B3CD450A71}"/>
              </c:ext>
            </c:extLst>
          </c:dPt>
          <c:dPt>
            <c:idx val="65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8-EF1A-4DC7-A22D-24B3CD450A71}"/>
              </c:ext>
            </c:extLst>
          </c:dPt>
          <c:dPt>
            <c:idx val="66"/>
            <c:bubble3D val="0"/>
            <c:spPr>
              <a:solidFill>
                <a:schemeClr val="accent1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9-EF1A-4DC7-A22D-24B3CD450A71}"/>
              </c:ext>
            </c:extLst>
          </c:dPt>
          <c:dPt>
            <c:idx val="67"/>
            <c:bubble3D val="0"/>
            <c:spPr>
              <a:solidFill>
                <a:schemeClr val="accent2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2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A-EF1A-4DC7-A22D-24B3CD450A71}"/>
              </c:ext>
            </c:extLst>
          </c:dPt>
          <c:dPt>
            <c:idx val="68"/>
            <c:bubble3D val="0"/>
            <c:spPr>
              <a:solidFill>
                <a:schemeClr val="accent3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3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B-EF1A-4DC7-A22D-24B3CD450A71}"/>
              </c:ext>
            </c:extLst>
          </c:dPt>
          <c:dPt>
            <c:idx val="69"/>
            <c:bubble3D val="0"/>
            <c:spPr>
              <a:solidFill>
                <a:schemeClr val="accent4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4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C-EF1A-4DC7-A22D-24B3CD450A71}"/>
              </c:ext>
            </c:extLst>
          </c:dPt>
          <c:dPt>
            <c:idx val="70"/>
            <c:bubble3D val="0"/>
            <c:spPr>
              <a:solidFill>
                <a:schemeClr val="accent5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5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D-EF1A-4DC7-A22D-24B3CD450A71}"/>
              </c:ext>
            </c:extLst>
          </c:dPt>
          <c:dPt>
            <c:idx val="71"/>
            <c:bubble3D val="0"/>
            <c:spPr>
              <a:solidFill>
                <a:schemeClr val="accent6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6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E-EF1A-4DC7-A22D-24B3CD450A71}"/>
              </c:ext>
            </c:extLst>
          </c:dPt>
          <c:dPt>
            <c:idx val="72"/>
            <c:bubble3D val="0"/>
            <c:spPr>
              <a:solidFill>
                <a:schemeClr val="accent1">
                  <a:lumMod val="8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7F-EF1A-4DC7-A22D-24B3CD450A71}"/>
              </c:ext>
            </c:extLst>
          </c:dPt>
          <c:dPt>
            <c:idx val="73"/>
            <c:bubble3D val="0"/>
            <c:spPr>
              <a:solidFill>
                <a:schemeClr val="accent2">
                  <a:lumMod val="80000"/>
                  <a:alpha val="90000"/>
                </a:schemeClr>
              </a:solidFill>
              <a:ln w="19050">
                <a:solidFill>
                  <a:schemeClr val="accent2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80-EF1A-4DC7-A22D-24B3CD450A71}"/>
              </c:ext>
            </c:extLst>
          </c:dPt>
          <c:dPt>
            <c:idx val="74"/>
            <c:bubble3D val="0"/>
            <c:spPr>
              <a:solidFill>
                <a:schemeClr val="accent3">
                  <a:lumMod val="80000"/>
                  <a:alpha val="90000"/>
                </a:schemeClr>
              </a:solidFill>
              <a:ln w="19050">
                <a:solidFill>
                  <a:schemeClr val="accent3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81-EF1A-4DC7-A22D-24B3CD450A71}"/>
              </c:ext>
            </c:extLst>
          </c:dPt>
          <c:dLbls>
            <c:dLbl>
              <c:idx val="0"/>
              <c:layout>
                <c:manualLayout>
                  <c:x val="-3.1294226727108236E-2"/>
                  <c:y val="7.5333138913191447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BC-4B55-B021-F148A0FBD5AD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6BC-4B55-B021-F148A0FBD5AD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6BC-4B55-B021-F148A0FBD5AD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6BC-4B55-B021-F148A0FBD5AD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6BC-4B55-B021-F148A0FBD5AD}"/>
                </c:ext>
              </c:extLst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6BC-4B55-B021-F148A0FBD5AD}"/>
                </c:ext>
              </c:extLst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6BC-4B55-B021-F148A0FBD5AD}"/>
                </c:ext>
              </c:extLst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6BC-4B55-B021-F148A0FBD5AD}"/>
                </c:ext>
              </c:extLst>
            </c:dLbl>
            <c:dLbl>
              <c:idx val="8"/>
              <c:layout>
                <c:manualLayout>
                  <c:x val="0.14170884947459891"/>
                  <c:y val="3.9600869244629494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0624931483694"/>
                      <c:h val="7.13194491322266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A6BC-4B55-B021-F148A0FBD5AD}"/>
                </c:ext>
              </c:extLst>
            </c:dLbl>
            <c:dLbl>
              <c:idx val="9"/>
              <c:layout>
                <c:manualLayout>
                  <c:x val="6.6647703180252676E-2"/>
                  <c:y val="6.7080756495535257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6BC-4B55-B021-F148A0FBD5AD}"/>
                </c:ext>
              </c:extLst>
            </c:dLbl>
            <c:dLbl>
              <c:idx val="10"/>
              <c:layout>
                <c:manualLayout>
                  <c:x val="2.5466127659455145E-2"/>
                  <c:y val="-0.12909120734908136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6BC-4B55-B021-F148A0FBD5AD}"/>
                </c:ext>
              </c:extLst>
            </c:dLbl>
            <c:dLbl>
              <c:idx val="1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A6BC-4B55-B021-F148A0FBD5AD}"/>
                </c:ext>
              </c:extLst>
            </c:dLbl>
            <c:dLbl>
              <c:idx val="1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A6BC-4B55-B021-F148A0FBD5AD}"/>
                </c:ext>
              </c:extLst>
            </c:dLbl>
            <c:dLbl>
              <c:idx val="1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A6BC-4B55-B021-F148A0FBD5AD}"/>
                </c:ext>
              </c:extLst>
            </c:dLbl>
            <c:dLbl>
              <c:idx val="1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A6BC-4B55-B021-F148A0FBD5AD}"/>
                </c:ext>
              </c:extLst>
            </c:dLbl>
            <c:dLbl>
              <c:idx val="1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A6BC-4B55-B021-F148A0FBD5AD}"/>
                </c:ext>
              </c:extLst>
            </c:dLbl>
            <c:dLbl>
              <c:idx val="1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A6BC-4B55-B021-F148A0FBD5AD}"/>
                </c:ext>
              </c:extLst>
            </c:dLbl>
            <c:dLbl>
              <c:idx val="17"/>
              <c:layout>
                <c:manualLayout>
                  <c:x val="4.0767454367859862E-2"/>
                  <c:y val="-6.9161807239551162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6BC-4B55-B021-F148A0FBD5AD}"/>
                </c:ext>
              </c:extLst>
            </c:dLbl>
            <c:dLbl>
              <c:idx val="18"/>
              <c:layout>
                <c:manualLayout>
                  <c:x val="2.7242924017013805E-2"/>
                  <c:y val="6.5705036668553323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6BC-4B55-B021-F148A0FBD5AD}"/>
                </c:ext>
              </c:extLst>
            </c:dLbl>
            <c:dLbl>
              <c:idx val="19"/>
              <c:layout>
                <c:manualLayout>
                  <c:x val="1.6707946456734572E-2"/>
                  <c:y val="1.2389700091563162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6BC-4B55-B021-F148A0FBD5AD}"/>
                </c:ext>
              </c:extLst>
            </c:dLbl>
            <c:dLbl>
              <c:idx val="20"/>
              <c:layout>
                <c:manualLayout>
                  <c:x val="1.364026546103376E-2"/>
                  <c:y val="1.216468654747872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6BC-4B55-B021-F148A0FBD5AD}"/>
                </c:ext>
              </c:extLst>
            </c:dLbl>
            <c:dLbl>
              <c:idx val="21"/>
              <c:layout>
                <c:manualLayout>
                  <c:x val="1.1673665324774577E-2"/>
                  <c:y val="1.6125682180485101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A6BC-4B55-B021-F148A0FBD5AD}"/>
                </c:ext>
              </c:extLst>
            </c:dLbl>
            <c:dLbl>
              <c:idx val="22"/>
              <c:layout>
                <c:manualLayout>
                  <c:x val="7.7403529601398225E-3"/>
                  <c:y val="8.5710687970256706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A6BC-4B55-B021-F148A0FBD5AD}"/>
                </c:ext>
              </c:extLst>
            </c:dLbl>
            <c:dLbl>
              <c:idx val="23"/>
              <c:layout>
                <c:manualLayout>
                  <c:x val="-9.6137262395186735E-3"/>
                  <c:y val="8.5667700628330543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A6BC-4B55-B021-F148A0FBD5AD}"/>
                </c:ext>
              </c:extLst>
            </c:dLbl>
            <c:dLbl>
              <c:idx val="24"/>
              <c:layout>
                <c:manualLayout>
                  <c:x val="-1.4185817791574319E-3"/>
                  <c:y val="1.4288468228953017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A6BC-4B55-B021-F148A0FBD5AD}"/>
                </c:ext>
              </c:extLst>
            </c:dLbl>
            <c:dLbl>
              <c:idx val="25"/>
              <c:layout>
                <c:manualLayout>
                  <c:x val="2.1730485939501193E-2"/>
                  <c:y val="2.5652085968362586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274034511369153E-2"/>
                      <c:h val="3.22075716626415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3-A6BC-4B55-B021-F148A0FBD5AD}"/>
                </c:ext>
              </c:extLst>
            </c:dLbl>
            <c:dLbl>
              <c:idx val="26"/>
              <c:layout>
                <c:manualLayout>
                  <c:x val="7.0206655267645735E-3"/>
                  <c:y val="1.7860504151499888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36951816307027"/>
                      <c:h val="7.2430669865320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5-A6BC-4B55-B021-F148A0FBD5AD}"/>
                </c:ext>
              </c:extLst>
            </c:dLbl>
            <c:dLbl>
              <c:idx val="27"/>
              <c:layout>
                <c:manualLayout>
                  <c:x val="4.0814645148866194E-2"/>
                  <c:y val="6.6940772108013427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A6BC-4B55-B021-F148A0FBD5AD}"/>
                </c:ext>
              </c:extLst>
            </c:dLbl>
            <c:dLbl>
              <c:idx val="28"/>
              <c:layout>
                <c:manualLayout>
                  <c:x val="4.0557505833834197E-2"/>
                  <c:y val="3.9980349485098043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A6BC-4B55-B021-F148A0FBD5AD}"/>
                </c:ext>
              </c:extLst>
            </c:dLbl>
            <c:dLbl>
              <c:idx val="29"/>
              <c:layout>
                <c:manualLayout>
                  <c:x val="6.4270817243444092E-2"/>
                  <c:y val="2.0948228732318395E-4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A6BC-4B55-B021-F148A0FBD5AD}"/>
                </c:ext>
              </c:extLst>
            </c:dLbl>
            <c:dLbl>
              <c:idx val="30"/>
              <c:layout>
                <c:manualLayout>
                  <c:x val="1.1490730990802346E-2"/>
                  <c:y val="4.1527350283628653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5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A6BC-4B55-B021-F148A0FBD5AD}"/>
                </c:ext>
              </c:extLst>
            </c:dLbl>
            <c:dLbl>
              <c:idx val="31"/>
              <c:layout>
                <c:manualLayout>
                  <c:x val="-0.14918495814798624"/>
                  <c:y val="7.6182657723340139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5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A6BC-4B55-B021-F148A0FBD5AD}"/>
                </c:ext>
              </c:extLst>
            </c:dLbl>
            <c:dLbl>
              <c:idx val="32"/>
              <c:layout>
                <c:manualLayout>
                  <c:x val="-0.16127664848223824"/>
                  <c:y val="8.7132956419955759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5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A6BC-4B55-B021-F148A0FBD5AD}"/>
                </c:ext>
              </c:extLst>
            </c:dLbl>
            <c:dLbl>
              <c:idx val="33"/>
              <c:layout>
                <c:manualLayout>
                  <c:x val="6.5828407552529514E-2"/>
                  <c:y val="7.3829201905317429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5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A6BC-4B55-B021-F148A0FBD5AD}"/>
                </c:ext>
              </c:extLst>
            </c:dLbl>
            <c:dLbl>
              <c:idx val="34"/>
              <c:layout>
                <c:manualLayout>
                  <c:x val="-4.3599052066961935E-2"/>
                  <c:y val="1.0525332060765136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5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A6BC-4B55-B021-F148A0FBD5AD}"/>
                </c:ext>
              </c:extLst>
            </c:dLbl>
            <c:dLbl>
              <c:idx val="35"/>
              <c:layout>
                <c:manualLayout>
                  <c:x val="-7.9777047409271801E-2"/>
                  <c:y val="6.4695635267813786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5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A6BC-4B55-B021-F148A0FBD5AD}"/>
                </c:ext>
              </c:extLst>
            </c:dLbl>
            <c:dLbl>
              <c:idx val="36"/>
              <c:layout>
                <c:manualLayout>
                  <c:x val="-1.1548875599590575E-2"/>
                  <c:y val="-3.7427445727166611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70000"/>
                      <a:lumOff val="3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0000"/>
                      <a:lumOff val="3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70000"/>
                          <a:lumOff val="3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A6BC-4B55-B021-F148A0FBD5AD}"/>
                </c:ext>
              </c:extLst>
            </c:dLbl>
            <c:dLbl>
              <c:idx val="37"/>
              <c:layout>
                <c:manualLayout>
                  <c:x val="5.0005991725486434E-2"/>
                  <c:y val="-3.5504453988705956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70000"/>
                      <a:lumOff val="3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0000"/>
                      <a:lumOff val="3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70000"/>
                          <a:lumOff val="3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A6BC-4B55-B021-F148A0FBD5AD}"/>
                </c:ext>
              </c:extLst>
            </c:dLbl>
            <c:dLbl>
              <c:idx val="38"/>
              <c:layout>
                <c:manualLayout>
                  <c:x val="6.6305696216389792E-2"/>
                  <c:y val="0.10030621172353457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70000"/>
                      <a:lumOff val="3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0000"/>
                      <a:lumOff val="3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70000"/>
                          <a:lumOff val="3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A6BC-4B55-B021-F148A0FBD5AD}"/>
                </c:ext>
              </c:extLst>
            </c:dLbl>
            <c:dLbl>
              <c:idx val="39"/>
              <c:layout>
                <c:manualLayout>
                  <c:x val="-3.0905762292556111E-2"/>
                  <c:y val="0.1124540682414698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70000"/>
                      <a:lumOff val="3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0000"/>
                      <a:lumOff val="3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70000"/>
                          <a:lumOff val="3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A6BC-4B55-B021-F148A0FBD5AD}"/>
                </c:ext>
              </c:extLst>
            </c:dLbl>
            <c:dLbl>
              <c:idx val="40"/>
              <c:layout>
                <c:manualLayout>
                  <c:x val="0.12099332345966005"/>
                  <c:y val="0.2396030183727034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70000"/>
                      <a:lumOff val="3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0000"/>
                      <a:lumOff val="3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70000"/>
                          <a:lumOff val="3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A6BC-4B55-B021-F148A0FBD5AD}"/>
                </c:ext>
              </c:extLst>
            </c:dLbl>
            <c:dLbl>
              <c:idx val="41"/>
              <c:layout>
                <c:manualLayout>
                  <c:x val="-1.7248619071764691E-2"/>
                  <c:y val="8.5632506164002309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70000"/>
                      <a:lumOff val="3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0000"/>
                      <a:lumOff val="3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70000"/>
                          <a:lumOff val="3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A6BC-4B55-B021-F148A0FBD5AD}"/>
                </c:ext>
              </c:extLst>
            </c:dLbl>
            <c:dLbl>
              <c:idx val="42"/>
              <c:layout>
                <c:manualLayout>
                  <c:x val="0.10258939616674098"/>
                  <c:y val="0.15868010816829725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7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7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A6BC-4B55-B021-F148A0FBD5AD}"/>
                </c:ext>
              </c:extLst>
            </c:dLbl>
            <c:dLbl>
              <c:idx val="43"/>
              <c:layout>
                <c:manualLayout>
                  <c:x val="8.4001294773586727E-2"/>
                  <c:y val="8.0938916726318283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7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7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A6BC-4B55-B021-F148A0FBD5AD}"/>
                </c:ext>
              </c:extLst>
            </c:dLbl>
            <c:dLbl>
              <c:idx val="44"/>
              <c:layout>
                <c:manualLayout>
                  <c:x val="7.0914794643451406E-2"/>
                  <c:y val="0.1294506084466714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7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7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A6BC-4B55-B021-F148A0FBD5AD}"/>
                </c:ext>
              </c:extLst>
            </c:dLbl>
            <c:dLbl>
              <c:idx val="45"/>
              <c:layout>
                <c:manualLayout>
                  <c:x val="0.13590783917238056"/>
                  <c:y val="0.15478118013026168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7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7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961598918102535E-2"/>
                      <c:h val="4.19444930494799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5B-A6BC-4B55-B021-F148A0FBD5AD}"/>
                </c:ext>
              </c:extLst>
            </c:dLbl>
            <c:dLbl>
              <c:idx val="46"/>
              <c:layout>
                <c:manualLayout>
                  <c:x val="0.14202967300926672"/>
                  <c:y val="4.8346257854131928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7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7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A6BC-4B55-B021-F148A0FBD5AD}"/>
                </c:ext>
              </c:extLst>
            </c:dLbl>
            <c:dLbl>
              <c:idx val="47"/>
              <c:layout>
                <c:manualLayout>
                  <c:x val="-1.1278142368790699E-2"/>
                  <c:y val="7.1884991648771213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7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7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A6BC-4B55-B021-F148A0FBD5AD}"/>
                </c:ext>
              </c:extLst>
            </c:dLbl>
            <c:dLbl>
              <c:idx val="48"/>
              <c:layout>
                <c:manualLayout>
                  <c:x val="4.3767100821378788E-3"/>
                  <c:y val="3.6565568192864772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50000"/>
                      <a:lumOff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50000"/>
                      <a:lumOff val="5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50000"/>
                          <a:lumOff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A6BC-4B55-B021-F148A0FBD5AD}"/>
                </c:ext>
              </c:extLst>
            </c:dLbl>
            <c:dLbl>
              <c:idx val="49"/>
              <c:layout>
                <c:manualLayout>
                  <c:x val="-0.14479115196342549"/>
                  <c:y val="5.0505050505050483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50000"/>
                      <a:lumOff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50000"/>
                      <a:lumOff val="5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50000"/>
                          <a:lumOff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A6BC-4B55-B021-F148A0FBD5AD}"/>
                </c:ext>
              </c:extLst>
            </c:dLbl>
            <c:dLbl>
              <c:idx val="50"/>
              <c:layout>
                <c:manualLayout>
                  <c:x val="1.4249142956745557E-2"/>
                  <c:y val="0.20375596516344546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50000"/>
                      <a:lumOff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50000"/>
                      <a:lumOff val="5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50000"/>
                          <a:lumOff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A6BC-4B55-B021-F148A0FBD5AD}"/>
                </c:ext>
              </c:extLst>
            </c:dLbl>
            <c:dLbl>
              <c:idx val="51"/>
              <c:layout>
                <c:manualLayout>
                  <c:x val="-1.5554756658824039E-3"/>
                  <c:y val="5.7062311655487678E-4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50000"/>
                      <a:lumOff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50000"/>
                      <a:lumOff val="5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50000"/>
                          <a:lumOff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A6BC-4B55-B021-F148A0FBD5AD}"/>
                </c:ext>
              </c:extLst>
            </c:dLbl>
            <c:dLbl>
              <c:idx val="52"/>
              <c:layout>
                <c:manualLayout>
                  <c:x val="4.3797356068884359E-2"/>
                  <c:y val="0.12792163763620459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50000"/>
                      <a:lumOff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50000"/>
                      <a:lumOff val="5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50000"/>
                          <a:lumOff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A6BC-4B55-B021-F148A0FBD5AD}"/>
                </c:ext>
              </c:extLst>
            </c:dLbl>
            <c:dLbl>
              <c:idx val="53"/>
              <c:layout>
                <c:manualLayout>
                  <c:x val="3.4954086987773546E-2"/>
                  <c:y val="6.1297186472504175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50000"/>
                      <a:lumOff val="5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50000"/>
                      <a:lumOff val="5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50000"/>
                          <a:lumOff val="5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A6BC-4B55-B021-F148A0FBD5AD}"/>
                </c:ext>
              </c:extLst>
            </c:dLbl>
            <c:dLbl>
              <c:idx val="54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6C-17BC-4C13-BDF3-D3EBF555CCB1}"/>
                </c:ext>
              </c:extLst>
            </c:dLbl>
            <c:dLbl>
              <c:idx val="55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6E-EF1A-4DC7-A22D-24B3CD450A71}"/>
                </c:ext>
              </c:extLst>
            </c:dLbl>
            <c:dLbl>
              <c:idx val="56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6F-EF1A-4DC7-A22D-24B3CD450A71}"/>
                </c:ext>
              </c:extLst>
            </c:dLbl>
            <c:dLbl>
              <c:idx val="57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0-EF1A-4DC7-A22D-24B3CD450A71}"/>
                </c:ext>
              </c:extLst>
            </c:dLbl>
            <c:dLbl>
              <c:idx val="58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1-EF1A-4DC7-A22D-24B3CD450A71}"/>
                </c:ext>
              </c:extLst>
            </c:dLbl>
            <c:dLbl>
              <c:idx val="59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2-EF1A-4DC7-A22D-24B3CD450A71}"/>
                </c:ext>
              </c:extLst>
            </c:dLbl>
            <c:dLbl>
              <c:idx val="6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3-EF1A-4DC7-A22D-24B3CD450A71}"/>
                </c:ext>
              </c:extLst>
            </c:dLbl>
            <c:dLbl>
              <c:idx val="61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4-EF1A-4DC7-A22D-24B3CD450A71}"/>
                </c:ext>
              </c:extLst>
            </c:dLbl>
            <c:dLbl>
              <c:idx val="62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5-EF1A-4DC7-A22D-24B3CD450A71}"/>
                </c:ext>
              </c:extLst>
            </c:dLbl>
            <c:dLbl>
              <c:idx val="63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6-EF1A-4DC7-A22D-24B3CD450A71}"/>
                </c:ext>
              </c:extLst>
            </c:dLbl>
            <c:dLbl>
              <c:idx val="64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7-EF1A-4DC7-A22D-24B3CD450A71}"/>
                </c:ext>
              </c:extLst>
            </c:dLbl>
            <c:dLbl>
              <c:idx val="65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8-EF1A-4DC7-A22D-24B3CD450A71}"/>
                </c:ext>
              </c:extLst>
            </c:dLbl>
            <c:dLbl>
              <c:idx val="66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9-EF1A-4DC7-A22D-24B3CD450A71}"/>
                </c:ext>
              </c:extLst>
            </c:dLbl>
            <c:dLbl>
              <c:idx val="67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A-EF1A-4DC7-A22D-24B3CD450A71}"/>
                </c:ext>
              </c:extLst>
            </c:dLbl>
            <c:dLbl>
              <c:idx val="68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B-EF1A-4DC7-A22D-24B3CD450A71}"/>
                </c:ext>
              </c:extLst>
            </c:dLbl>
            <c:dLbl>
              <c:idx val="69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C-EF1A-4DC7-A22D-24B3CD450A71}"/>
                </c:ext>
              </c:extLst>
            </c:dLbl>
            <c:dLbl>
              <c:idx val="7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D-EF1A-4DC7-A22D-24B3CD450A71}"/>
                </c:ext>
              </c:extLst>
            </c:dLbl>
            <c:dLbl>
              <c:idx val="71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E-EF1A-4DC7-A22D-24B3CD450A71}"/>
                </c:ext>
              </c:extLst>
            </c:dLbl>
            <c:dLbl>
              <c:idx val="72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7F-EF1A-4DC7-A22D-24B3CD450A71}"/>
                </c:ext>
              </c:extLst>
            </c:dLbl>
            <c:dLbl>
              <c:idx val="73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80-EF1A-4DC7-A22D-24B3CD450A71}"/>
                </c:ext>
              </c:extLst>
            </c:dLbl>
            <c:dLbl>
              <c:idx val="74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81-EF1A-4DC7-A22D-24B3CD450A71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F81BD"/>
                </a:solidFill>
                <a:round/>
              </a:ln>
              <a:effectLst>
                <a:outerShdw blurRad="50800" dist="38100" dir="2700000" algn="tl" rotWithShape="0">
                  <a:srgbClr val="4F81BD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Лист1!$A$2:$A$76</c:f>
              <c:strCache>
                <c:ptCount val="10"/>
                <c:pt idx="0">
                  <c:v>Конструктор</c:v>
                </c:pt>
                <c:pt idx="1">
                  <c:v>Мультипликатор</c:v>
                </c:pt>
                <c:pt idx="2">
                  <c:v>Инженер</c:v>
                </c:pt>
                <c:pt idx="3">
                  <c:v>Музыкальное дело</c:v>
                </c:pt>
                <c:pt idx="4">
                  <c:v>Военнослужащий</c:v>
                </c:pt>
                <c:pt idx="5">
                  <c:v>Биология</c:v>
                </c:pt>
                <c:pt idx="6">
                  <c:v>Химия</c:v>
                </c:pt>
                <c:pt idx="7">
                  <c:v>Бортработник</c:v>
                </c:pt>
                <c:pt idx="8">
                  <c:v>Стоматолог</c:v>
                </c:pt>
                <c:pt idx="9">
                  <c:v>Издатель</c:v>
                </c:pt>
              </c:strCache>
            </c:strRef>
          </c:cat>
          <c:val>
            <c:numRef>
              <c:f>Лист1!$B$2:$B$76</c:f>
              <c:numCache>
                <c:formatCode>General</c:formatCode>
                <c:ptCount val="7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C-A6BC-4B55-B021-F148A0FBD5AD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Наименование школы </a:t>
            </a:r>
            <a:br>
              <a:rPr lang="ru-RU"/>
            </a:br>
            <a:r>
              <a:rPr lang="ru-RU"/>
              <a:t>и количество участников опроса</a:t>
            </a:r>
          </a:p>
          <a:p>
            <a:pPr>
              <a:defRPr/>
            </a:pPr>
            <a:endParaRPr lang="ru-RU"/>
          </a:p>
        </c:rich>
      </c:tx>
      <c:layout>
        <c:manualLayout>
          <c:xMode val="edge"/>
          <c:yMode val="edge"/>
          <c:x val="2.5610193887054454E-2"/>
          <c:y val="1.4084507042253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656316545337494E-2"/>
          <c:y val="6.9570025656905302E-2"/>
          <c:w val="0.89036212005757309"/>
          <c:h val="0.886016203858108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№ СОШ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Лист1!$A$2:$A$40</c:f>
              <c:numCache>
                <c:formatCode>General</c:formatCode>
                <c:ptCount val="39"/>
                <c:pt idx="0">
                  <c:v>6</c:v>
                </c:pt>
                <c:pt idx="1">
                  <c:v>15</c:v>
                </c:pt>
                <c:pt idx="2">
                  <c:v>221</c:v>
                </c:pt>
                <c:pt idx="3">
                  <c:v>238</c:v>
                </c:pt>
                <c:pt idx="4">
                  <c:v>240</c:v>
                </c:pt>
                <c:pt idx="5">
                  <c:v>241</c:v>
                </c:pt>
                <c:pt idx="6">
                  <c:v>244</c:v>
                </c:pt>
                <c:pt idx="7">
                  <c:v>248</c:v>
                </c:pt>
                <c:pt idx="8">
                  <c:v>249</c:v>
                </c:pt>
                <c:pt idx="9">
                  <c:v>250</c:v>
                </c:pt>
                <c:pt idx="10">
                  <c:v>251</c:v>
                </c:pt>
                <c:pt idx="11">
                  <c:v>254</c:v>
                </c:pt>
                <c:pt idx="12">
                  <c:v>261</c:v>
                </c:pt>
                <c:pt idx="13">
                  <c:v>274</c:v>
                </c:pt>
                <c:pt idx="14">
                  <c:v>277</c:v>
                </c:pt>
                <c:pt idx="15">
                  <c:v>282</c:v>
                </c:pt>
                <c:pt idx="16">
                  <c:v>283</c:v>
                </c:pt>
                <c:pt idx="17">
                  <c:v>284</c:v>
                </c:pt>
                <c:pt idx="18">
                  <c:v>377</c:v>
                </c:pt>
                <c:pt idx="19">
                  <c:v>378</c:v>
                </c:pt>
                <c:pt idx="20">
                  <c:v>381</c:v>
                </c:pt>
                <c:pt idx="21">
                  <c:v>384</c:v>
                </c:pt>
                <c:pt idx="22">
                  <c:v>386</c:v>
                </c:pt>
                <c:pt idx="23">
                  <c:v>388</c:v>
                </c:pt>
                <c:pt idx="24">
                  <c:v>389</c:v>
                </c:pt>
                <c:pt idx="25">
                  <c:v>392</c:v>
                </c:pt>
                <c:pt idx="26">
                  <c:v>393</c:v>
                </c:pt>
                <c:pt idx="27">
                  <c:v>397</c:v>
                </c:pt>
                <c:pt idx="28">
                  <c:v>481</c:v>
                </c:pt>
                <c:pt idx="29">
                  <c:v>493</c:v>
                </c:pt>
                <c:pt idx="30">
                  <c:v>501</c:v>
                </c:pt>
                <c:pt idx="31">
                  <c:v>503</c:v>
                </c:pt>
                <c:pt idx="32">
                  <c:v>504</c:v>
                </c:pt>
                <c:pt idx="33">
                  <c:v>506</c:v>
                </c:pt>
                <c:pt idx="34">
                  <c:v>538</c:v>
                </c:pt>
                <c:pt idx="35">
                  <c:v>539</c:v>
                </c:pt>
                <c:pt idx="36">
                  <c:v>551</c:v>
                </c:pt>
                <c:pt idx="37">
                  <c:v>585</c:v>
                </c:pt>
                <c:pt idx="38">
                  <c:v>608</c:v>
                </c:pt>
              </c:numCache>
            </c:numRef>
          </c:cat>
          <c:val>
            <c:numRef>
              <c:f>Лист1!$B$2:$B$40</c:f>
              <c:numCache>
                <c:formatCode>General</c:formatCode>
                <c:ptCount val="39"/>
                <c:pt idx="0">
                  <c:v>12</c:v>
                </c:pt>
                <c:pt idx="1">
                  <c:v>2</c:v>
                </c:pt>
                <c:pt idx="2">
                  <c:v>21</c:v>
                </c:pt>
                <c:pt idx="3">
                  <c:v>1</c:v>
                </c:pt>
                <c:pt idx="4">
                  <c:v>32</c:v>
                </c:pt>
                <c:pt idx="5">
                  <c:v>1</c:v>
                </c:pt>
                <c:pt idx="6">
                  <c:v>3</c:v>
                </c:pt>
                <c:pt idx="7">
                  <c:v>15</c:v>
                </c:pt>
                <c:pt idx="8">
                  <c:v>55</c:v>
                </c:pt>
                <c:pt idx="9">
                  <c:v>1</c:v>
                </c:pt>
                <c:pt idx="10">
                  <c:v>25</c:v>
                </c:pt>
                <c:pt idx="11">
                  <c:v>14</c:v>
                </c:pt>
                <c:pt idx="12">
                  <c:v>15</c:v>
                </c:pt>
                <c:pt idx="13">
                  <c:v>9</c:v>
                </c:pt>
                <c:pt idx="14">
                  <c:v>15</c:v>
                </c:pt>
                <c:pt idx="15">
                  <c:v>6</c:v>
                </c:pt>
                <c:pt idx="16">
                  <c:v>28</c:v>
                </c:pt>
                <c:pt idx="17">
                  <c:v>23</c:v>
                </c:pt>
                <c:pt idx="18">
                  <c:v>56</c:v>
                </c:pt>
                <c:pt idx="19">
                  <c:v>18</c:v>
                </c:pt>
                <c:pt idx="20">
                  <c:v>30</c:v>
                </c:pt>
                <c:pt idx="21">
                  <c:v>13</c:v>
                </c:pt>
                <c:pt idx="22">
                  <c:v>20</c:v>
                </c:pt>
                <c:pt idx="23">
                  <c:v>9</c:v>
                </c:pt>
                <c:pt idx="24">
                  <c:v>18</c:v>
                </c:pt>
                <c:pt idx="25">
                  <c:v>19</c:v>
                </c:pt>
                <c:pt idx="26">
                  <c:v>12</c:v>
                </c:pt>
                <c:pt idx="27">
                  <c:v>2</c:v>
                </c:pt>
                <c:pt idx="28">
                  <c:v>14</c:v>
                </c:pt>
                <c:pt idx="29">
                  <c:v>28</c:v>
                </c:pt>
                <c:pt idx="30">
                  <c:v>11</c:v>
                </c:pt>
                <c:pt idx="31">
                  <c:v>1</c:v>
                </c:pt>
                <c:pt idx="32">
                  <c:v>5</c:v>
                </c:pt>
                <c:pt idx="33">
                  <c:v>20</c:v>
                </c:pt>
                <c:pt idx="34">
                  <c:v>18</c:v>
                </c:pt>
                <c:pt idx="35">
                  <c:v>8</c:v>
                </c:pt>
                <c:pt idx="36">
                  <c:v>24</c:v>
                </c:pt>
                <c:pt idx="37">
                  <c:v>46</c:v>
                </c:pt>
                <c:pt idx="38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B3-49DD-91E3-9F0673AE87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9866752"/>
        <c:axId val="132371200"/>
        <c:axId val="129921024"/>
      </c:bar3DChart>
      <c:catAx>
        <c:axId val="12986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371200"/>
        <c:crosses val="autoZero"/>
        <c:auto val="1"/>
        <c:lblAlgn val="ctr"/>
        <c:lblOffset val="100"/>
        <c:noMultiLvlLbl val="0"/>
      </c:catAx>
      <c:valAx>
        <c:axId val="13237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wordArtVert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866752"/>
        <c:crosses val="autoZero"/>
        <c:crossBetween val="between"/>
      </c:valAx>
      <c:serAx>
        <c:axId val="1299210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37120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1" i="0" u="none" strike="noStrike" kern="1200" baseline="0">
              <a:solidFill>
                <a:schemeClr val="bg1"/>
              </a:solidFill>
              <a:latin typeface="Exo 2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1387432056994348"/>
          <c:w val="1"/>
          <c:h val="0.886125625887291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образования</c:v>
                </c:pt>
              </c:strCache>
            </c:strRef>
          </c:tx>
          <c:explosion val="26"/>
          <c:dPt>
            <c:idx val="0"/>
            <c:bubble3D val="0"/>
            <c:explosion val="13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135-490B-91F3-4B2097F96B4B}"/>
              </c:ext>
            </c:extLst>
          </c:dPt>
          <c:dPt>
            <c:idx val="1"/>
            <c:bubble3D val="0"/>
            <c:explosion val="13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135-490B-91F3-4B2097F96B4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5000"/>
                      <a:shade val="51000"/>
                      <a:satMod val="130000"/>
                    </a:schemeClr>
                  </a:gs>
                  <a:gs pos="80000">
                    <a:schemeClr val="accent3">
                      <a:tint val="65000"/>
                      <a:shade val="93000"/>
                      <a:satMod val="130000"/>
                    </a:schemeClr>
                  </a:gs>
                  <a:gs pos="100000">
                    <a:schemeClr val="accent3">
                      <a:tint val="6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502-4BC9-8B2B-C1963D366A39}"/>
              </c:ext>
            </c:extLst>
          </c:dPt>
          <c:dLbls>
            <c:dLbl>
              <c:idx val="0"/>
              <c:layout>
                <c:manualLayout>
                  <c:x val="-0.21520805853523703"/>
                  <c:y val="-0.10944894256513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400" b="0" i="0" u="none" strike="noStrike" kern="1200" baseline="0">
                        <a:solidFill>
                          <a:schemeClr val="bg1"/>
                        </a:solidFill>
                        <a:latin typeface="Exo 2"/>
                        <a:ea typeface="+mn-ea"/>
                        <a:cs typeface="+mn-cs"/>
                      </a:defRPr>
                    </a:pPr>
                    <a:r>
                      <a:rPr lang="ru-RU" sz="2800" baseline="0" dirty="0"/>
                      <a:t>Колледж
53,4%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bg1"/>
                      </a:solidFill>
                      <a:latin typeface="Exo 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35-490B-91F3-4B2097F96B4B}"/>
                </c:ext>
              </c:extLst>
            </c:dLbl>
            <c:dLbl>
              <c:idx val="1"/>
              <c:layout>
                <c:manualLayout>
                  <c:x val="0.22152074740657418"/>
                  <c:y val="8.07090710205155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5400" b="0" i="0" u="none" strike="noStrike" kern="1200" baseline="0">
                        <a:solidFill>
                          <a:schemeClr val="bg1"/>
                        </a:solidFill>
                        <a:latin typeface="Exo 2"/>
                        <a:ea typeface="+mn-ea"/>
                        <a:cs typeface="+mn-cs"/>
                      </a:defRPr>
                    </a:pPr>
                    <a:r>
                      <a:rPr lang="ru-RU" sz="3200" baseline="0" dirty="0"/>
                      <a:t>ВУЗ 46,6%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400" b="0" i="0" u="none" strike="noStrike" kern="1200" baseline="0">
                      <a:solidFill>
                        <a:schemeClr val="bg1"/>
                      </a:solidFill>
                      <a:latin typeface="Exo 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35-490B-91F3-4B2097F96B4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02-4BC9-8B2B-C1963D366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Школа</c:v>
                </c:pt>
                <c:pt idx="1">
                  <c:v>СПО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53.47</c:v>
                </c:pt>
                <c:pt idx="1">
                  <c:v>46.6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35-490B-91F3-4B2097F96B4B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Остальные профессии</c:v>
                </c:pt>
              </c:strCache>
            </c:strRef>
          </c:tx>
          <c:explosion val="24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09D-4A0C-9552-856B0386632D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09D-4A0C-9552-856B0386632D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09D-4A0C-9552-856B0386632D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09D-4A0C-9552-856B0386632D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09D-4A0C-9552-856B0386632D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09D-4A0C-9552-856B0386632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09D-4A0C-9552-856B0386632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09D-4A0C-9552-856B0386632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09D-4A0C-9552-856B0386632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A09D-4A0C-9552-856B0386632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A09D-4A0C-9552-856B0386632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A09D-4A0C-9552-856B0386632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A09D-4A0C-9552-856B0386632D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2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A09D-4A0C-9552-856B0386632D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3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A09D-4A0C-9552-856B0386632D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4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A09D-4A0C-9552-856B0386632D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5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A09D-4A0C-9552-856B0386632D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6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A09D-4A0C-9552-856B0386632D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A09D-4A0C-9552-856B0386632D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  <a:alpha val="90000"/>
                </a:schemeClr>
              </a:solidFill>
              <a:ln w="19050">
                <a:solidFill>
                  <a:schemeClr val="accent2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A09D-4A0C-9552-856B0386632D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  <a:alpha val="90000"/>
                </a:schemeClr>
              </a:solidFill>
              <a:ln w="19050">
                <a:solidFill>
                  <a:schemeClr val="accent3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9-A09D-4A0C-9552-856B0386632D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  <a:alpha val="90000"/>
                </a:schemeClr>
              </a:solidFill>
              <a:ln w="19050">
                <a:solidFill>
                  <a:schemeClr val="accent4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B-A09D-4A0C-9552-856B0386632D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  <a:alpha val="90000"/>
                </a:schemeClr>
              </a:solidFill>
              <a:ln w="19050">
                <a:solidFill>
                  <a:schemeClr val="accent5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D-A09D-4A0C-9552-856B0386632D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  <a:alpha val="90000"/>
                </a:schemeClr>
              </a:solidFill>
              <a:ln w="19050">
                <a:solidFill>
                  <a:schemeClr val="accent6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F-A09D-4A0C-9552-856B0386632D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1-A09D-4A0C-9552-856B0386632D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3-A09D-4A0C-9552-856B0386632D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5-A09D-4A0C-9552-856B0386632D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7-A09D-4A0C-9552-856B0386632D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9-A09D-4A0C-9552-856B0386632D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B-A09D-4A0C-9552-856B0386632D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  <a:alpha val="90000"/>
                </a:schemeClr>
              </a:solidFill>
              <a:ln w="19050">
                <a:solidFill>
                  <a:schemeClr val="accent1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C-2D56-4531-A45E-E32877BF0CEF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  <a:alpha val="90000"/>
                </a:schemeClr>
              </a:solidFill>
              <a:ln w="19050">
                <a:solidFill>
                  <a:schemeClr val="accent2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D-2D56-4531-A45E-E32877BF0CEF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09D-4A0C-9552-856B0386632D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09D-4A0C-9552-856B0386632D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09D-4A0C-9552-856B0386632D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09D-4A0C-9552-856B0386632D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09D-4A0C-9552-856B0386632D}"/>
                </c:ext>
              </c:extLst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09D-4A0C-9552-856B0386632D}"/>
                </c:ext>
              </c:extLst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09D-4A0C-9552-856B0386632D}"/>
                </c:ext>
              </c:extLst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09D-4A0C-9552-856B0386632D}"/>
                </c:ext>
              </c:extLst>
            </c:dLbl>
            <c:dLbl>
              <c:idx val="8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A09D-4A0C-9552-856B0386632D}"/>
                </c:ext>
              </c:extLst>
            </c:dLbl>
            <c:dLbl>
              <c:idx val="9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A09D-4A0C-9552-856B0386632D}"/>
                </c:ext>
              </c:extLst>
            </c:dLbl>
            <c:dLbl>
              <c:idx val="1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A09D-4A0C-9552-856B0386632D}"/>
                </c:ext>
              </c:extLst>
            </c:dLbl>
            <c:dLbl>
              <c:idx val="1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A09D-4A0C-9552-856B0386632D}"/>
                </c:ext>
              </c:extLst>
            </c:dLbl>
            <c:dLbl>
              <c:idx val="1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A09D-4A0C-9552-856B0386632D}"/>
                </c:ext>
              </c:extLst>
            </c:dLbl>
            <c:dLbl>
              <c:idx val="1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A09D-4A0C-9552-856B0386632D}"/>
                </c:ext>
              </c:extLst>
            </c:dLbl>
            <c:dLbl>
              <c:idx val="1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A09D-4A0C-9552-856B0386632D}"/>
                </c:ext>
              </c:extLst>
            </c:dLbl>
            <c:dLbl>
              <c:idx val="1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A09D-4A0C-9552-856B0386632D}"/>
                </c:ext>
              </c:extLst>
            </c:dLbl>
            <c:dLbl>
              <c:idx val="1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A09D-4A0C-9552-856B0386632D}"/>
                </c:ext>
              </c:extLst>
            </c:dLbl>
            <c:dLbl>
              <c:idx val="1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A09D-4A0C-9552-856B0386632D}"/>
                </c:ext>
              </c:extLst>
            </c:dLbl>
            <c:dLbl>
              <c:idx val="18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A09D-4A0C-9552-856B0386632D}"/>
                </c:ext>
              </c:extLst>
            </c:dLbl>
            <c:dLbl>
              <c:idx val="19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A09D-4A0C-9552-856B0386632D}"/>
                </c:ext>
              </c:extLst>
            </c:dLbl>
            <c:dLbl>
              <c:idx val="20"/>
              <c:layout>
                <c:manualLayout>
                  <c:x val="-4.5583509378400888E-2"/>
                  <c:y val="4.8769470218909573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09D-4A0C-9552-856B0386632D}"/>
                </c:ext>
              </c:extLst>
            </c:dLbl>
            <c:dLbl>
              <c:idx val="21"/>
              <c:layout>
                <c:manualLayout>
                  <c:x val="-3.2896741565840888E-2"/>
                  <c:y val="3.1890269248812837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A09D-4A0C-9552-856B0386632D}"/>
                </c:ext>
              </c:extLst>
            </c:dLbl>
            <c:dLbl>
              <c:idx val="22"/>
              <c:layout>
                <c:manualLayout>
                  <c:x val="-6.0140323922924295E-2"/>
                  <c:y val="2.2726669904911807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A09D-4A0C-9552-856B0386632D}"/>
                </c:ext>
              </c:extLst>
            </c:dLbl>
            <c:dLbl>
              <c:idx val="2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A09D-4A0C-9552-856B0386632D}"/>
                </c:ext>
              </c:extLst>
            </c:dLbl>
            <c:dLbl>
              <c:idx val="24"/>
              <c:layout>
                <c:manualLayout>
                  <c:x val="-7.5225657768388703E-4"/>
                  <c:y val="1.600957219326048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A09D-4A0C-9552-856B0386632D}"/>
                </c:ext>
              </c:extLst>
            </c:dLbl>
            <c:dLbl>
              <c:idx val="2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A09D-4A0C-9552-856B0386632D}"/>
                </c:ext>
              </c:extLst>
            </c:dLbl>
            <c:dLbl>
              <c:idx val="26"/>
              <c:layout>
                <c:manualLayout>
                  <c:x val="1.267146789578126E-2"/>
                  <c:y val="1.3806748845742382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A09D-4A0C-9552-856B0386632D}"/>
                </c:ext>
              </c:extLst>
            </c:dLbl>
            <c:dLbl>
              <c:idx val="2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7-A09D-4A0C-9552-856B0386632D}"/>
                </c:ext>
              </c:extLst>
            </c:dLbl>
            <c:dLbl>
              <c:idx val="28"/>
              <c:layout>
                <c:manualLayout>
                  <c:x val="6.1038345816529026E-2"/>
                  <c:y val="0.13632428264737281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A09D-4A0C-9552-856B0386632D}"/>
                </c:ext>
              </c:extLst>
            </c:dLbl>
            <c:dLbl>
              <c:idx val="29"/>
              <c:layout>
                <c:manualLayout>
                  <c:x val="-3.2685487484796147E-3"/>
                  <c:y val="9.8686162009310198E-4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A09D-4A0C-9552-856B0386632D}"/>
                </c:ext>
              </c:extLst>
            </c:dLbl>
            <c:dLbl>
              <c:idx val="3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C-2D56-4531-A45E-E32877BF0CEF}"/>
                </c:ext>
              </c:extLst>
            </c:dLbl>
            <c:dLbl>
              <c:idx val="31"/>
              <c:layout>
                <c:manualLayout>
                  <c:x val="2.5250560143396709E-2"/>
                  <c:y val="1.1106546431798727E-2"/>
                </c:manualLayout>
              </c:layout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2D56-4531-A45E-E32877BF0CEF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F81BD"/>
                </a:solidFill>
                <a:round/>
              </a:ln>
              <a:effectLst>
                <a:outerShdw blurRad="50800" dist="38100" dir="2700000" algn="tl" rotWithShape="0">
                  <a:srgbClr val="4F81BD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Лист1!$A$2:$A$33</c:f>
              <c:strCache>
                <c:ptCount val="15"/>
                <c:pt idx="0">
                  <c:v>Экономист</c:v>
                </c:pt>
                <c:pt idx="1">
                  <c:v>Механика</c:v>
                </c:pt>
                <c:pt idx="2">
                  <c:v>Актёр</c:v>
                </c:pt>
                <c:pt idx="3">
                  <c:v>Журналист</c:v>
                </c:pt>
                <c:pt idx="4">
                  <c:v>Туризм</c:v>
                </c:pt>
                <c:pt idx="5">
                  <c:v>Военнослужащий</c:v>
                </c:pt>
                <c:pt idx="6">
                  <c:v>Бухгалтер</c:v>
                </c:pt>
                <c:pt idx="7">
                  <c:v>Музыкант</c:v>
                </c:pt>
                <c:pt idx="8">
                  <c:v>Режиссура</c:v>
                </c:pt>
                <c:pt idx="9">
                  <c:v>Ювелир</c:v>
                </c:pt>
                <c:pt idx="10">
                  <c:v>Бизнесмен</c:v>
                </c:pt>
                <c:pt idx="11">
                  <c:v>Юрист</c:v>
                </c:pt>
                <c:pt idx="12">
                  <c:v>Инженер</c:v>
                </c:pt>
                <c:pt idx="14">
                  <c:v>Художник-мультипликатор</c:v>
                </c:pt>
              </c:strCache>
            </c:strRef>
          </c:cat>
          <c:val>
            <c:numRef>
              <c:f>Лист1!$B$2:$B$33</c:f>
              <c:numCache>
                <c:formatCode>General</c:formatCode>
                <c:ptCount val="32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3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C-A09D-4A0C-9552-856B0386632D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1" i="0" u="none" strike="noStrike" kern="1200" baseline="0">
                <a:solidFill>
                  <a:schemeClr val="bg1"/>
                </a:solidFill>
                <a:latin typeface="Exo 2"/>
                <a:ea typeface="+mn-ea"/>
                <a:cs typeface="+mn-cs"/>
              </a:defRPr>
            </a:pPr>
            <a:r>
              <a:rPr lang="ru-RU" sz="4400" dirty="0">
                <a:solidFill>
                  <a:schemeClr val="bg1"/>
                </a:solidFill>
                <a:latin typeface="Exo 2"/>
              </a:rPr>
              <a:t>Уровень</a:t>
            </a:r>
            <a:r>
              <a:rPr lang="ru-RU" sz="4400" baseline="0" dirty="0">
                <a:solidFill>
                  <a:schemeClr val="bg1"/>
                </a:solidFill>
                <a:latin typeface="Exo 2"/>
              </a:rPr>
              <a:t> образования</a:t>
            </a:r>
            <a:endParaRPr lang="ru-RU" sz="4400" dirty="0">
              <a:solidFill>
                <a:schemeClr val="bg1"/>
              </a:solidFill>
              <a:latin typeface="Exo 2"/>
            </a:endParaRPr>
          </a:p>
        </c:rich>
      </c:tx>
      <c:layout>
        <c:manualLayout>
          <c:xMode val="edge"/>
          <c:yMode val="edge"/>
          <c:x val="0.13043459045048644"/>
          <c:y val="6.15976900866218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1" i="0" u="none" strike="noStrike" kern="1200" baseline="0">
              <a:solidFill>
                <a:schemeClr val="bg1"/>
              </a:solidFill>
              <a:latin typeface="Exo 2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390-4444-9CB5-FF9D2B450B4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390-4444-9CB5-FF9D2B450B4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293-4E06-B945-0433FDB95669}"/>
              </c:ext>
            </c:extLst>
          </c:dPt>
          <c:dLbls>
            <c:dLbl>
              <c:idx val="0"/>
              <c:layout>
                <c:manualLayout>
                  <c:x val="-4.6382697506906358E-2"/>
                  <c:y val="-0.395223680373286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bg1"/>
                        </a:solidFill>
                        <a:latin typeface="Exo 2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ВУЗ 88,8%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bg1"/>
                      </a:solidFill>
                      <a:latin typeface="Exo 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01073358392685"/>
                      <c:h val="0.232574074074074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390-4444-9CB5-FF9D2B450B42}"/>
                </c:ext>
              </c:extLst>
            </c:dLbl>
            <c:dLbl>
              <c:idx val="1"/>
              <c:layout>
                <c:manualLayout>
                  <c:x val="6.4537898525583934E-2"/>
                  <c:y val="0.18167556138815974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СУЗ</a:t>
                    </a:r>
                  </a:p>
                  <a:p>
                    <a:r>
                      <a:rPr lang="ru-RU" baseline="0" dirty="0"/>
                      <a:t>7,8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90-4444-9CB5-FF9D2B450B4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93-4E06-B945-0433FDB956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Exo 2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ВУЗ</c:v>
                </c:pt>
                <c:pt idx="1">
                  <c:v>ССУЗ</c:v>
                </c:pt>
                <c:pt idx="2">
                  <c:v>Выбор не сделан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88.8</c:v>
                </c:pt>
                <c:pt idx="1">
                  <c:v>7.8</c:v>
                </c:pt>
                <c:pt idx="2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90-4444-9CB5-FF9D2B450B42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9CB-45D2-A8B3-D1A02D746BF1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9CB-45D2-A8B3-D1A02D746BF1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9CB-45D2-A8B3-D1A02D746BF1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9CB-45D2-A8B3-D1A02D746BF1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9CB-45D2-A8B3-D1A02D746BF1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9CB-45D2-A8B3-D1A02D746BF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9CB-45D2-A8B3-D1A02D746BF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C9CB-45D2-A8B3-D1A02D746BF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C9CB-45D2-A8B3-D1A02D746BF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C9CB-45D2-A8B3-D1A02D746BF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C9CB-45D2-A8B3-D1A02D746BF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C9CB-45D2-A8B3-D1A02D746BF1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C9CB-45D2-A8B3-D1A02D746BF1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2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C9CB-45D2-A8B3-D1A02D746BF1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3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C9CB-45D2-A8B3-D1A02D746BF1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4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C9CB-45D2-A8B3-D1A02D746BF1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5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C9CB-45D2-A8B3-D1A02D746BF1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  <a:alpha val="90000"/>
                </a:schemeClr>
              </a:solidFill>
              <a:ln w="19050">
                <a:solidFill>
                  <a:schemeClr val="accent6">
                    <a:lumMod val="80000"/>
                    <a:lumOff val="2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80000"/>
                    <a:lumOff val="2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80000"/>
                    <a:lumOff val="2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C9CB-45D2-A8B3-D1A02D746BF1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  <a:alpha val="90000"/>
                </a:schemeClr>
              </a:solidFill>
              <a:ln w="19050">
                <a:solidFill>
                  <a:schemeClr val="accent1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5-C9CB-45D2-A8B3-D1A02D746BF1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  <a:alpha val="90000"/>
                </a:schemeClr>
              </a:solidFill>
              <a:ln w="19050">
                <a:solidFill>
                  <a:schemeClr val="accent2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7-C9CB-45D2-A8B3-D1A02D746BF1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  <a:alpha val="90000"/>
                </a:schemeClr>
              </a:solidFill>
              <a:ln w="19050">
                <a:solidFill>
                  <a:schemeClr val="accent3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9-C9CB-45D2-A8B3-D1A02D746BF1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  <a:alpha val="90000"/>
                </a:schemeClr>
              </a:solidFill>
              <a:ln w="19050">
                <a:solidFill>
                  <a:schemeClr val="accent4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B-C9CB-45D2-A8B3-D1A02D746BF1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  <a:alpha val="90000"/>
                </a:schemeClr>
              </a:solidFill>
              <a:ln w="19050">
                <a:solidFill>
                  <a:schemeClr val="accent5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D-C9CB-45D2-A8B3-D1A02D746BF1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  <a:alpha val="90000"/>
                </a:schemeClr>
              </a:solidFill>
              <a:ln w="19050">
                <a:solidFill>
                  <a:schemeClr val="accent6">
                    <a:lumMod val="8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8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8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F-C9CB-45D2-A8B3-D1A02D746BF1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1-C9CB-45D2-A8B3-D1A02D746BF1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3-C9CB-45D2-A8B3-D1A02D746BF1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5-C9CB-45D2-A8B3-D1A02D746BF1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4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7-C9CB-45D2-A8B3-D1A02D746BF1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5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9-C9CB-45D2-A8B3-D1A02D746BF1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  <a:alpha val="90000"/>
                </a:schemeClr>
              </a:solidFill>
              <a:ln w="19050">
                <a:solidFill>
                  <a:schemeClr val="accent6">
                    <a:lumMod val="60000"/>
                    <a:lumOff val="4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60000"/>
                    <a:lumOff val="4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60000"/>
                    <a:lumOff val="4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B-C9CB-45D2-A8B3-D1A02D746BF1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  <a:alpha val="90000"/>
                </a:schemeClr>
              </a:solidFill>
              <a:ln w="19050">
                <a:solidFill>
                  <a:schemeClr val="accent1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C-8135-448F-A0BB-2B8FF61B2565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  <a:alpha val="90000"/>
                </a:schemeClr>
              </a:solidFill>
              <a:ln w="19050">
                <a:solidFill>
                  <a:schemeClr val="accent2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3D-8135-448F-A0BB-2B8FF61B2565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  <a:alpha val="90000"/>
                </a:schemeClr>
              </a:solidFill>
              <a:ln w="19050">
                <a:solidFill>
                  <a:schemeClr val="accent3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0-B966-4E3B-92CE-3D81F3DC364A}"/>
              </c:ext>
            </c:extLst>
          </c:dPt>
          <c:dPt>
            <c:idx val="33"/>
            <c:bubble3D val="0"/>
            <c:spPr>
              <a:solidFill>
                <a:schemeClr val="accent4">
                  <a:lumMod val="50000"/>
                  <a:alpha val="90000"/>
                </a:schemeClr>
              </a:solidFill>
              <a:ln w="19050">
                <a:solidFill>
                  <a:schemeClr val="accent4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1-B966-4E3B-92CE-3D81F3DC364A}"/>
              </c:ext>
            </c:extLst>
          </c:dPt>
          <c:dPt>
            <c:idx val="34"/>
            <c:bubble3D val="0"/>
            <c:spPr>
              <a:solidFill>
                <a:schemeClr val="accent5">
                  <a:lumMod val="50000"/>
                  <a:alpha val="90000"/>
                </a:schemeClr>
              </a:solidFill>
              <a:ln w="19050">
                <a:solidFill>
                  <a:schemeClr val="accent5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2-B966-4E3B-92CE-3D81F3DC364A}"/>
              </c:ext>
            </c:extLst>
          </c:dPt>
          <c:dPt>
            <c:idx val="35"/>
            <c:bubble3D val="0"/>
            <c:spPr>
              <a:solidFill>
                <a:schemeClr val="accent6">
                  <a:lumMod val="50000"/>
                  <a:alpha val="90000"/>
                </a:schemeClr>
              </a:solidFill>
              <a:ln w="19050">
                <a:solidFill>
                  <a:schemeClr val="accent6">
                    <a:lumMod val="5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3-B966-4E3B-92CE-3D81F3DC364A}"/>
              </c:ext>
            </c:extLst>
          </c:dPt>
          <c:dPt>
            <c:idx val="36"/>
            <c:bubble3D val="0"/>
            <c:spPr>
              <a:solidFill>
                <a:schemeClr val="accent1">
                  <a:lumMod val="70000"/>
                  <a:lumOff val="30000"/>
                  <a:alpha val="90000"/>
                </a:schemeClr>
              </a:solidFill>
              <a:ln w="19050">
                <a:solidFill>
                  <a:schemeClr val="accent1">
                    <a:lumMod val="70000"/>
                    <a:lumOff val="3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0000"/>
                    <a:lumOff val="3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0000"/>
                    <a:lumOff val="3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4-B966-4E3B-92CE-3D81F3DC364A}"/>
              </c:ext>
            </c:extLst>
          </c:dPt>
          <c:dPt>
            <c:idx val="37"/>
            <c:bubble3D val="0"/>
            <c:spPr>
              <a:solidFill>
                <a:schemeClr val="accent2">
                  <a:lumMod val="70000"/>
                  <a:lumOff val="30000"/>
                  <a:alpha val="90000"/>
                </a:schemeClr>
              </a:solidFill>
              <a:ln w="19050">
                <a:solidFill>
                  <a:schemeClr val="accent2">
                    <a:lumMod val="70000"/>
                    <a:lumOff val="3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0000"/>
                    <a:lumOff val="3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0000"/>
                    <a:lumOff val="3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5-B966-4E3B-92CE-3D81F3DC364A}"/>
              </c:ext>
            </c:extLst>
          </c:dPt>
          <c:dPt>
            <c:idx val="38"/>
            <c:bubble3D val="0"/>
            <c:spPr>
              <a:solidFill>
                <a:schemeClr val="accent3">
                  <a:lumMod val="70000"/>
                  <a:lumOff val="30000"/>
                  <a:alpha val="90000"/>
                </a:schemeClr>
              </a:solidFill>
              <a:ln w="19050">
                <a:solidFill>
                  <a:schemeClr val="accent3">
                    <a:lumMod val="70000"/>
                    <a:lumOff val="3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0000"/>
                    <a:lumOff val="3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0000"/>
                    <a:lumOff val="3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6-B966-4E3B-92CE-3D81F3DC364A}"/>
              </c:ext>
            </c:extLst>
          </c:dPt>
          <c:dPt>
            <c:idx val="39"/>
            <c:bubble3D val="0"/>
            <c:spPr>
              <a:solidFill>
                <a:schemeClr val="accent4">
                  <a:lumMod val="70000"/>
                  <a:lumOff val="30000"/>
                  <a:alpha val="90000"/>
                </a:schemeClr>
              </a:solidFill>
              <a:ln w="19050">
                <a:solidFill>
                  <a:schemeClr val="accent4">
                    <a:lumMod val="70000"/>
                    <a:lumOff val="3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0000"/>
                    <a:lumOff val="3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0000"/>
                    <a:lumOff val="3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7-B966-4E3B-92CE-3D81F3DC364A}"/>
              </c:ext>
            </c:extLst>
          </c:dPt>
          <c:dPt>
            <c:idx val="40"/>
            <c:bubble3D val="0"/>
            <c:spPr>
              <a:solidFill>
                <a:schemeClr val="accent5">
                  <a:lumMod val="70000"/>
                  <a:lumOff val="30000"/>
                  <a:alpha val="90000"/>
                </a:schemeClr>
              </a:solidFill>
              <a:ln w="19050">
                <a:solidFill>
                  <a:schemeClr val="accent5">
                    <a:lumMod val="70000"/>
                    <a:lumOff val="3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0000"/>
                    <a:lumOff val="3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0000"/>
                    <a:lumOff val="3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8-B966-4E3B-92CE-3D81F3DC364A}"/>
              </c:ext>
            </c:extLst>
          </c:dPt>
          <c:dPt>
            <c:idx val="41"/>
            <c:bubble3D val="0"/>
            <c:spPr>
              <a:solidFill>
                <a:schemeClr val="accent6">
                  <a:lumMod val="70000"/>
                  <a:lumOff val="30000"/>
                  <a:alpha val="90000"/>
                </a:schemeClr>
              </a:solidFill>
              <a:ln w="19050">
                <a:solidFill>
                  <a:schemeClr val="accent6">
                    <a:lumMod val="70000"/>
                    <a:lumOff val="3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0000"/>
                    <a:lumOff val="3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0000"/>
                    <a:lumOff val="3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9-B966-4E3B-92CE-3D81F3DC364A}"/>
              </c:ext>
            </c:extLst>
          </c:dPt>
          <c:dPt>
            <c:idx val="42"/>
            <c:bubble3D val="0"/>
            <c:spPr>
              <a:solidFill>
                <a:schemeClr val="accent1">
                  <a:lumMod val="70000"/>
                  <a:alpha val="90000"/>
                </a:schemeClr>
              </a:solidFill>
              <a:ln w="19050">
                <a:solidFill>
                  <a:schemeClr val="accent1">
                    <a:lumMod val="7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A-B966-4E3B-92CE-3D81F3DC364A}"/>
              </c:ext>
            </c:extLst>
          </c:dPt>
          <c:dPt>
            <c:idx val="43"/>
            <c:bubble3D val="0"/>
            <c:spPr>
              <a:solidFill>
                <a:schemeClr val="accent2">
                  <a:lumMod val="70000"/>
                  <a:alpha val="90000"/>
                </a:schemeClr>
              </a:solidFill>
              <a:ln w="19050">
                <a:solidFill>
                  <a:schemeClr val="accent2">
                    <a:lumMod val="7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B-B966-4E3B-92CE-3D81F3DC364A}"/>
              </c:ext>
            </c:extLst>
          </c:dPt>
          <c:dPt>
            <c:idx val="44"/>
            <c:bubble3D val="0"/>
            <c:spPr>
              <a:solidFill>
                <a:schemeClr val="accent3">
                  <a:lumMod val="70000"/>
                  <a:alpha val="90000"/>
                </a:schemeClr>
              </a:solidFill>
              <a:ln w="19050">
                <a:solidFill>
                  <a:schemeClr val="accent3">
                    <a:lumMod val="7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C-B966-4E3B-92CE-3D81F3DC364A}"/>
              </c:ext>
            </c:extLst>
          </c:dPt>
          <c:dPt>
            <c:idx val="45"/>
            <c:bubble3D val="0"/>
            <c:spPr>
              <a:solidFill>
                <a:schemeClr val="accent4">
                  <a:lumMod val="70000"/>
                  <a:alpha val="90000"/>
                </a:schemeClr>
              </a:solidFill>
              <a:ln w="19050">
                <a:solidFill>
                  <a:schemeClr val="accent4">
                    <a:lumMod val="7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D-B966-4E3B-92CE-3D81F3DC364A}"/>
              </c:ext>
            </c:extLst>
          </c:dPt>
          <c:dPt>
            <c:idx val="46"/>
            <c:bubble3D val="0"/>
            <c:spPr>
              <a:solidFill>
                <a:schemeClr val="accent5">
                  <a:lumMod val="70000"/>
                  <a:alpha val="90000"/>
                </a:schemeClr>
              </a:solidFill>
              <a:ln w="19050">
                <a:solidFill>
                  <a:schemeClr val="accent5">
                    <a:lumMod val="7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E-B966-4E3B-92CE-3D81F3DC364A}"/>
              </c:ext>
            </c:extLst>
          </c:dPt>
          <c:dPt>
            <c:idx val="47"/>
            <c:bubble3D val="0"/>
            <c:spPr>
              <a:solidFill>
                <a:schemeClr val="accent6">
                  <a:lumMod val="70000"/>
                  <a:alpha val="90000"/>
                </a:schemeClr>
              </a:solidFill>
              <a:ln w="19050">
                <a:solidFill>
                  <a:schemeClr val="accent6">
                    <a:lumMod val="7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4F-B966-4E3B-92CE-3D81F3DC364A}"/>
              </c:ext>
            </c:extLst>
          </c:dPt>
          <c:dPt>
            <c:idx val="48"/>
            <c:bubble3D val="0"/>
            <c:spPr>
              <a:solidFill>
                <a:schemeClr val="accent1">
                  <a:lumMod val="50000"/>
                  <a:lumOff val="50000"/>
                  <a:alpha val="90000"/>
                </a:schemeClr>
              </a:solidFill>
              <a:ln w="19050">
                <a:solidFill>
                  <a:schemeClr val="accent1">
                    <a:lumMod val="50000"/>
                    <a:lumOff val="5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50000"/>
                    <a:lumOff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50000"/>
                    <a:lumOff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0-B966-4E3B-92CE-3D81F3DC364A}"/>
              </c:ext>
            </c:extLst>
          </c:dPt>
          <c:dPt>
            <c:idx val="49"/>
            <c:bubble3D val="0"/>
            <c:spPr>
              <a:solidFill>
                <a:schemeClr val="accent2">
                  <a:lumMod val="50000"/>
                  <a:lumOff val="50000"/>
                  <a:alpha val="90000"/>
                </a:schemeClr>
              </a:solidFill>
              <a:ln w="19050">
                <a:solidFill>
                  <a:schemeClr val="accent2">
                    <a:lumMod val="50000"/>
                    <a:lumOff val="5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50000"/>
                    <a:lumOff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50000"/>
                    <a:lumOff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1-B966-4E3B-92CE-3D81F3DC364A}"/>
              </c:ext>
            </c:extLst>
          </c:dPt>
          <c:dPt>
            <c:idx val="50"/>
            <c:bubble3D val="0"/>
            <c:spPr>
              <a:solidFill>
                <a:schemeClr val="accent3">
                  <a:lumMod val="50000"/>
                  <a:lumOff val="50000"/>
                  <a:alpha val="90000"/>
                </a:schemeClr>
              </a:solidFill>
              <a:ln w="19050">
                <a:solidFill>
                  <a:schemeClr val="accent3">
                    <a:lumMod val="50000"/>
                    <a:lumOff val="5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50000"/>
                    <a:lumOff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50000"/>
                    <a:lumOff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2-B966-4E3B-92CE-3D81F3DC364A}"/>
              </c:ext>
            </c:extLst>
          </c:dPt>
          <c:dPt>
            <c:idx val="51"/>
            <c:bubble3D val="0"/>
            <c:spPr>
              <a:solidFill>
                <a:schemeClr val="accent4">
                  <a:lumMod val="50000"/>
                  <a:lumOff val="50000"/>
                  <a:alpha val="90000"/>
                </a:schemeClr>
              </a:solidFill>
              <a:ln w="19050">
                <a:solidFill>
                  <a:schemeClr val="accent4">
                    <a:lumMod val="50000"/>
                    <a:lumOff val="50000"/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50000"/>
                    <a:lumOff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50000"/>
                    <a:lumOff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3-B966-4E3B-92CE-3D81F3DC364A}"/>
              </c:ext>
            </c:extLst>
          </c:dPt>
          <c:dPt>
            <c:idx val="52"/>
            <c:bubble3D val="0"/>
            <c:spPr>
              <a:solidFill>
                <a:schemeClr val="accent5">
                  <a:lumMod val="50000"/>
                  <a:lumOff val="50000"/>
                  <a:alpha val="90000"/>
                </a:schemeClr>
              </a:solidFill>
              <a:ln w="19050">
                <a:solidFill>
                  <a:schemeClr val="accent5">
                    <a:lumMod val="50000"/>
                    <a:lumOff val="50000"/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50000"/>
                    <a:lumOff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50000"/>
                    <a:lumOff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4-B966-4E3B-92CE-3D81F3DC364A}"/>
              </c:ext>
            </c:extLst>
          </c:dPt>
          <c:dPt>
            <c:idx val="53"/>
            <c:bubble3D val="0"/>
            <c:spPr>
              <a:solidFill>
                <a:schemeClr val="accent6">
                  <a:lumMod val="50000"/>
                  <a:lumOff val="50000"/>
                  <a:alpha val="90000"/>
                </a:schemeClr>
              </a:solidFill>
              <a:ln w="19050">
                <a:solidFill>
                  <a:schemeClr val="accent6">
                    <a:lumMod val="50000"/>
                    <a:lumOff val="50000"/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50000"/>
                    <a:lumOff val="5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50000"/>
                    <a:lumOff val="5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5-B966-4E3B-92CE-3D81F3DC364A}"/>
              </c:ext>
            </c:extLst>
          </c:dPt>
          <c:dPt>
            <c:idx val="54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6-B966-4E3B-92CE-3D81F3DC364A}"/>
              </c:ext>
            </c:extLst>
          </c:dPt>
          <c:dPt>
            <c:idx val="55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57-B966-4E3B-92CE-3D81F3DC364A}"/>
              </c:ext>
            </c:extLst>
          </c:dPt>
          <c:dLbls>
            <c:dLbl>
              <c:idx val="0"/>
              <c:layout>
                <c:manualLayout>
                  <c:x val="-2.9473556781338232E-2"/>
                  <c:y val="4.6396345725585167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549875784243541E-2"/>
                      <c:h val="2.73905034848002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9CB-45D2-A8B3-D1A02D746BF1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9CB-45D2-A8B3-D1A02D746BF1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9CB-45D2-A8B3-D1A02D746BF1}"/>
                </c:ext>
              </c:extLst>
            </c:dLbl>
            <c:dLbl>
              <c:idx val="3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/>
                      <a:t>Лингвистика</a:t>
                    </a:r>
                    <a:endParaRPr lang="ru-RU" dirty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CB-45D2-A8B3-D1A02D746BF1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9CB-45D2-A8B3-D1A02D746BF1}"/>
                </c:ext>
              </c:extLst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9CB-45D2-A8B3-D1A02D746BF1}"/>
                </c:ext>
              </c:extLst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9CB-45D2-A8B3-D1A02D746BF1}"/>
                </c:ext>
              </c:extLst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C9CB-45D2-A8B3-D1A02D746BF1}"/>
                </c:ext>
              </c:extLst>
            </c:dLbl>
            <c:dLbl>
              <c:idx val="8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C9CB-45D2-A8B3-D1A02D746BF1}"/>
                </c:ext>
              </c:extLst>
            </c:dLbl>
            <c:dLbl>
              <c:idx val="9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C9CB-45D2-A8B3-D1A02D746BF1}"/>
                </c:ext>
              </c:extLst>
            </c:dLbl>
            <c:dLbl>
              <c:idx val="1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C9CB-45D2-A8B3-D1A02D746BF1}"/>
                </c:ext>
              </c:extLst>
            </c:dLbl>
            <c:dLbl>
              <c:idx val="1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C9CB-45D2-A8B3-D1A02D746BF1}"/>
                </c:ext>
              </c:extLst>
            </c:dLbl>
            <c:dLbl>
              <c:idx val="1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C9CB-45D2-A8B3-D1A02D746BF1}"/>
                </c:ext>
              </c:extLst>
            </c:dLbl>
            <c:dLbl>
              <c:idx val="1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C9CB-45D2-A8B3-D1A02D746BF1}"/>
                </c:ext>
              </c:extLst>
            </c:dLbl>
            <c:dLbl>
              <c:idx val="1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C9CB-45D2-A8B3-D1A02D746BF1}"/>
                </c:ext>
              </c:extLst>
            </c:dLbl>
            <c:dLbl>
              <c:idx val="15"/>
              <c:layout>
                <c:manualLayout>
                  <c:x val="4.7425014386570673E-2"/>
                  <c:y val="5.0056666177911067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9CB-45D2-A8B3-D1A02D746BF1}"/>
                </c:ext>
              </c:extLst>
            </c:dLbl>
            <c:dLbl>
              <c:idx val="1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C9CB-45D2-A8B3-D1A02D746BF1}"/>
                </c:ext>
              </c:extLst>
            </c:dLbl>
            <c:dLbl>
              <c:idx val="17"/>
              <c:layout>
                <c:manualLayout>
                  <c:x val="4.0741645262256647E-2"/>
                  <c:y val="4.5299318957062663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9CB-45D2-A8B3-D1A02D746BF1}"/>
                </c:ext>
              </c:extLst>
            </c:dLbl>
            <c:dLbl>
              <c:idx val="18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C9CB-45D2-A8B3-D1A02D746BF1}"/>
                </c:ext>
              </c:extLst>
            </c:dLbl>
            <c:dLbl>
              <c:idx val="19"/>
              <c:layout>
                <c:manualLayout>
                  <c:x val="6.3702050612657379E-2"/>
                  <c:y val="2.6335428813152546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C9CB-45D2-A8B3-D1A02D746BF1}"/>
                </c:ext>
              </c:extLst>
            </c:dLbl>
            <c:dLbl>
              <c:idx val="20"/>
              <c:layout>
                <c:manualLayout>
                  <c:x val="-9.5641781408339982E-2"/>
                  <c:y val="8.7737669425291237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C9CB-45D2-A8B3-D1A02D746BF1}"/>
                </c:ext>
              </c:extLst>
            </c:dLbl>
            <c:dLbl>
              <c:idx val="21"/>
              <c:layout>
                <c:manualLayout>
                  <c:x val="-7.6949345235588856E-2"/>
                  <c:y val="5.5834436460978715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C9CB-45D2-A8B3-D1A02D746BF1}"/>
                </c:ext>
              </c:extLst>
            </c:dLbl>
            <c:dLbl>
              <c:idx val="22"/>
              <c:layout>
                <c:manualLayout>
                  <c:x val="-0.11690857158897923"/>
                  <c:y val="2.6094409903656191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C9CB-45D2-A8B3-D1A02D746BF1}"/>
                </c:ext>
              </c:extLst>
            </c:dLbl>
            <c:dLbl>
              <c:idx val="23"/>
              <c:layout>
                <c:manualLayout>
                  <c:x val="-3.9732620320855616E-2"/>
                  <c:y val="1.6598120916225579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C9CB-45D2-A8B3-D1A02D746BF1}"/>
                </c:ext>
              </c:extLst>
            </c:dLbl>
            <c:dLbl>
              <c:idx val="24"/>
              <c:layout>
                <c:manualLayout>
                  <c:x val="-8.8495796314230768E-2"/>
                  <c:y val="-1.6453859171335052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9CB-45D2-A8B3-D1A02D746BF1}"/>
                </c:ext>
              </c:extLst>
            </c:dLbl>
            <c:dLbl>
              <c:idx val="25"/>
              <c:layout>
                <c:manualLayout>
                  <c:x val="-1.1447850435807901E-2"/>
                  <c:y val="-6.3415529967061424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9CB-45D2-A8B3-D1A02D746BF1}"/>
                </c:ext>
              </c:extLst>
            </c:dLbl>
            <c:dLbl>
              <c:idx val="26"/>
              <c:layout>
                <c:manualLayout>
                  <c:x val="9.17832329782306E-2"/>
                  <c:y val="6.0717434324917706E-4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9CB-45D2-A8B3-D1A02D746BF1}"/>
                </c:ext>
              </c:extLst>
            </c:dLbl>
            <c:dLbl>
              <c:idx val="27"/>
              <c:layout>
                <c:manualLayout>
                  <c:x val="3.301114432888403E-2"/>
                  <c:y val="0.11386015021729746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C9CB-45D2-A8B3-D1A02D746BF1}"/>
                </c:ext>
              </c:extLst>
            </c:dLbl>
            <c:dLbl>
              <c:idx val="28"/>
              <c:layout>
                <c:manualLayout>
                  <c:x val="2.575547040576497E-4"/>
                  <c:y val="7.1510433836093637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C9CB-45D2-A8B3-D1A02D746BF1}"/>
                </c:ext>
              </c:extLst>
            </c:dLbl>
            <c:dLbl>
              <c:idx val="29"/>
              <c:layout>
                <c:manualLayout>
                  <c:x val="5.4294005361629274E-2"/>
                  <c:y val="3.1195908272151494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>
                      <a:lumMod val="60000"/>
                      <a:lumOff val="4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60000"/>
                      <a:lumOff val="4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C9CB-45D2-A8B3-D1A02D746BF1}"/>
                </c:ext>
              </c:extLst>
            </c:dLbl>
            <c:dLbl>
              <c:idx val="3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C-8135-448F-A0BB-2B8FF61B2565}"/>
                </c:ext>
              </c:extLst>
            </c:dLbl>
            <c:dLbl>
              <c:idx val="31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D-8135-448F-A0BB-2B8FF61B2565}"/>
                </c:ext>
              </c:extLst>
            </c:dLbl>
            <c:dLbl>
              <c:idx val="32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0-B966-4E3B-92CE-3D81F3DC364A}"/>
                </c:ext>
              </c:extLst>
            </c:dLbl>
            <c:dLbl>
              <c:idx val="33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1-B966-4E3B-92CE-3D81F3DC364A}"/>
                </c:ext>
              </c:extLst>
            </c:dLbl>
            <c:dLbl>
              <c:idx val="34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2-B966-4E3B-92CE-3D81F3DC364A}"/>
                </c:ext>
              </c:extLst>
            </c:dLbl>
            <c:dLbl>
              <c:idx val="35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3-B966-4E3B-92CE-3D81F3DC364A}"/>
                </c:ext>
              </c:extLst>
            </c:dLbl>
            <c:dLbl>
              <c:idx val="36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4-B966-4E3B-92CE-3D81F3DC364A}"/>
                </c:ext>
              </c:extLst>
            </c:dLbl>
            <c:dLbl>
              <c:idx val="37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5-B966-4E3B-92CE-3D81F3DC364A}"/>
                </c:ext>
              </c:extLst>
            </c:dLbl>
            <c:dLbl>
              <c:idx val="38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6-B966-4E3B-92CE-3D81F3DC364A}"/>
                </c:ext>
              </c:extLst>
            </c:dLbl>
            <c:dLbl>
              <c:idx val="39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7-B966-4E3B-92CE-3D81F3DC364A}"/>
                </c:ext>
              </c:extLst>
            </c:dLbl>
            <c:dLbl>
              <c:idx val="4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8-B966-4E3B-92CE-3D81F3DC364A}"/>
                </c:ext>
              </c:extLst>
            </c:dLbl>
            <c:dLbl>
              <c:idx val="41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9-B966-4E3B-92CE-3D81F3DC364A}"/>
                </c:ext>
              </c:extLst>
            </c:dLbl>
            <c:dLbl>
              <c:idx val="42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A-B966-4E3B-92CE-3D81F3DC364A}"/>
                </c:ext>
              </c:extLst>
            </c:dLbl>
            <c:dLbl>
              <c:idx val="43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B-B966-4E3B-92CE-3D81F3DC364A}"/>
                </c:ext>
              </c:extLst>
            </c:dLbl>
            <c:dLbl>
              <c:idx val="44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C-B966-4E3B-92CE-3D81F3DC364A}"/>
                </c:ext>
              </c:extLst>
            </c:dLbl>
            <c:dLbl>
              <c:idx val="45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D-B966-4E3B-92CE-3D81F3DC364A}"/>
                </c:ext>
              </c:extLst>
            </c:dLbl>
            <c:dLbl>
              <c:idx val="46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E-B966-4E3B-92CE-3D81F3DC364A}"/>
                </c:ext>
              </c:extLst>
            </c:dLbl>
            <c:dLbl>
              <c:idx val="47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4F-B966-4E3B-92CE-3D81F3DC364A}"/>
                </c:ext>
              </c:extLst>
            </c:dLbl>
            <c:dLbl>
              <c:idx val="48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0-B966-4E3B-92CE-3D81F3DC364A}"/>
                </c:ext>
              </c:extLst>
            </c:dLbl>
            <c:dLbl>
              <c:idx val="49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1-B966-4E3B-92CE-3D81F3DC364A}"/>
                </c:ext>
              </c:extLst>
            </c:dLbl>
            <c:dLbl>
              <c:idx val="50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2-B966-4E3B-92CE-3D81F3DC364A}"/>
                </c:ext>
              </c:extLst>
            </c:dLbl>
            <c:dLbl>
              <c:idx val="51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3-B966-4E3B-92CE-3D81F3DC364A}"/>
                </c:ext>
              </c:extLst>
            </c:dLbl>
            <c:dLbl>
              <c:idx val="52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4-B966-4E3B-92CE-3D81F3DC364A}"/>
                </c:ext>
              </c:extLst>
            </c:dLbl>
            <c:dLbl>
              <c:idx val="53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5-B966-4E3B-92CE-3D81F3DC364A}"/>
                </c:ext>
              </c:extLst>
            </c:dLbl>
            <c:dLbl>
              <c:idx val="54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6-B966-4E3B-92CE-3D81F3DC364A}"/>
                </c:ext>
              </c:extLst>
            </c:dLbl>
            <c:dLbl>
              <c:idx val="55"/>
              <c:spPr>
                <a:solidFill>
                  <a:prstClr val="white">
                    <a:alpha val="90000"/>
                  </a:prstClr>
                </a:solidFill>
                <a:ln w="12700" cap="flat" cmpd="sng" algn="ctr">
                  <a:solidFill>
                    <a:srgbClr val="4F81BD"/>
                  </a:solidFill>
                  <a:round/>
                </a:ln>
                <a:effectLst>
                  <a:outerShdw blurRad="50800" dist="38100" dir="2700000" algn="tl" rotWithShape="0">
                    <a:srgbClr val="4F81BD">
                      <a:lumMod val="75000"/>
                      <a:alpha val="40000"/>
                    </a:srgb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57-B966-4E3B-92CE-3D81F3DC364A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F81BD"/>
                </a:solidFill>
                <a:round/>
              </a:ln>
              <a:effectLst>
                <a:outerShdw blurRad="50800" dist="38100" dir="2700000" algn="tl" rotWithShape="0">
                  <a:srgbClr val="4F81BD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Лист1!$A$2:$A$57</c:f>
              <c:strCache>
                <c:ptCount val="17"/>
                <c:pt idx="0">
                  <c:v>Актёр</c:v>
                </c:pt>
                <c:pt idx="1">
                  <c:v>Педагог</c:v>
                </c:pt>
                <c:pt idx="2">
                  <c:v>Физическая культура</c:v>
                </c:pt>
                <c:pt idx="3">
                  <c:v>Лингвист</c:v>
                </c:pt>
                <c:pt idx="4">
                  <c:v>Международные отношения</c:v>
                </c:pt>
                <c:pt idx="5">
                  <c:v>Тренер</c:v>
                </c:pt>
                <c:pt idx="6">
                  <c:v>Экономист</c:v>
                </c:pt>
                <c:pt idx="7">
                  <c:v>Военнослужащий</c:v>
                </c:pt>
                <c:pt idx="8">
                  <c:v>Журналист</c:v>
                </c:pt>
                <c:pt idx="9">
                  <c:v>Историк</c:v>
                </c:pt>
                <c:pt idx="10">
                  <c:v>Логопед</c:v>
                </c:pt>
                <c:pt idx="11">
                  <c:v>Пилот гражданской авиации</c:v>
                </c:pt>
                <c:pt idx="12">
                  <c:v>Сотрудник МЧС</c:v>
                </c:pt>
                <c:pt idx="13">
                  <c:v>Сценарист</c:v>
                </c:pt>
                <c:pt idx="14">
                  <c:v>Таможенник</c:v>
                </c:pt>
                <c:pt idx="15">
                  <c:v>Хореограф</c:v>
                </c:pt>
                <c:pt idx="16">
                  <c:v>Экскурсовод</c:v>
                </c:pt>
              </c:strCache>
            </c:strRef>
          </c:cat>
          <c:val>
            <c:numRef>
              <c:f>Лист1!$B$2:$B$57</c:f>
              <c:numCache>
                <c:formatCode>General</c:formatCode>
                <c:ptCount val="56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6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C-C9CB-45D2-A8B3-D1A02D746BF1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4400" b="1" i="0" u="none" strike="noStrike" kern="1200" baseline="0">
                <a:solidFill>
                  <a:schemeClr val="tx1"/>
                </a:solidFill>
                <a:latin typeface="Exo 2"/>
                <a:ea typeface="+mn-ea"/>
                <a:cs typeface="+mn-cs"/>
              </a:defRPr>
            </a:pPr>
            <a:r>
              <a:rPr lang="ru-RU" sz="4000" b="1" dirty="0">
                <a:solidFill>
                  <a:schemeClr val="tx1"/>
                </a:solidFill>
                <a:latin typeface="Exo 2"/>
              </a:rPr>
              <a:t>Количество человек</a:t>
            </a:r>
          </a:p>
        </c:rich>
      </c:tx>
      <c:layout>
        <c:manualLayout>
          <c:xMode val="edge"/>
          <c:yMode val="edge"/>
          <c:x val="0.27396449839043591"/>
          <c:y val="8.20065932228060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4400" b="1" i="0" u="none" strike="noStrike" kern="1200" baseline="0">
              <a:solidFill>
                <a:schemeClr val="tx1"/>
              </a:solidFill>
              <a:latin typeface="Exo 2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567049808429151E-2"/>
          <c:y val="0.13988585310914756"/>
          <c:w val="0.95785440613026851"/>
          <c:h val="0.836798085579458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118</c:v>
                </c:pt>
              </c:strCache>
            </c:strRef>
          </c:tx>
          <c:dPt>
            <c:idx val="0"/>
            <c:bubble3D val="0"/>
            <c:explosion val="13"/>
            <c:spPr>
              <a:gradFill rotWithShape="1">
                <a:gsLst>
                  <a:gs pos="0">
                    <a:schemeClr val="accent3">
                      <a:shade val="76000"/>
                      <a:shade val="51000"/>
                      <a:satMod val="130000"/>
                    </a:schemeClr>
                  </a:gs>
                  <a:gs pos="80000">
                    <a:schemeClr val="accent3">
                      <a:shade val="76000"/>
                      <a:shade val="93000"/>
                      <a:satMod val="130000"/>
                    </a:schemeClr>
                  </a:gs>
                  <a:gs pos="100000">
                    <a:schemeClr val="accent3">
                      <a:shade val="76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E91-484F-967B-DBB30F6D8FF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77000"/>
                      <a:shade val="51000"/>
                      <a:satMod val="130000"/>
                    </a:schemeClr>
                  </a:gs>
                  <a:gs pos="80000">
                    <a:schemeClr val="accent3">
                      <a:tint val="77000"/>
                      <a:shade val="93000"/>
                      <a:satMod val="130000"/>
                    </a:schemeClr>
                  </a:gs>
                  <a:gs pos="100000">
                    <a:schemeClr val="accent3">
                      <a:tint val="77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E91-484F-967B-DBB30F6D8FFC}"/>
              </c:ext>
            </c:extLst>
          </c:dPt>
          <c:dLbls>
            <c:dLbl>
              <c:idx val="0"/>
              <c:layout>
                <c:manualLayout>
                  <c:x val="-0.12825400336193934"/>
                  <c:y val="5.40037133041135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bg1"/>
                        </a:solidFill>
                        <a:latin typeface="Exo 2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Парни 45%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bg1"/>
                      </a:solidFill>
                      <a:latin typeface="Exo 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86071137659516"/>
                      <c:h val="0.25477044611619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E91-484F-967B-DBB30F6D8FFC}"/>
                </c:ext>
              </c:extLst>
            </c:dLbl>
            <c:dLbl>
              <c:idx val="1"/>
              <c:layout>
                <c:manualLayout>
                  <c:x val="0.17827604765696428"/>
                  <c:y val="-7.04982766584695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bg1"/>
                        </a:solidFill>
                        <a:latin typeface="Exo 2"/>
                        <a:ea typeface="+mn-ea"/>
                        <a:cs typeface="+mn-cs"/>
                      </a:defRPr>
                    </a:pPr>
                    <a:r>
                      <a:rPr lang="ru-RU" baseline="0" dirty="0"/>
                      <a:t>Девушки 55%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bg1"/>
                      </a:solidFill>
                      <a:latin typeface="Exo 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7892720306513"/>
                      <c:h val="0.25477044611619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E91-484F-967B-DBB30F6D8F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2"/>
                    </a:solidFill>
                    <a:latin typeface="Exo 2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Юноши</c:v>
                </c:pt>
                <c:pt idx="1">
                  <c:v>Девушки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91-484F-967B-DBB30F6D8FF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Наименование школы </a:t>
            </a:r>
            <a:br>
              <a:rPr lang="ru-RU" dirty="0"/>
            </a:br>
            <a:r>
              <a:rPr lang="ru-RU" dirty="0"/>
              <a:t>и количество участников опроса</a:t>
            </a:r>
          </a:p>
        </c:rich>
      </c:tx>
      <c:layout>
        <c:manualLayout>
          <c:xMode val="edge"/>
          <c:yMode val="edge"/>
          <c:x val="7.5665577180210969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494705859025641E-2"/>
          <c:y val="2.5559672687972854E-2"/>
          <c:w val="0.8753252052223186"/>
          <c:h val="0.886016203858108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№ школы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Лист1!$A$2:$A$38</c:f>
              <c:numCache>
                <c:formatCode>General</c:formatCode>
                <c:ptCount val="37"/>
                <c:pt idx="0">
                  <c:v>17</c:v>
                </c:pt>
                <c:pt idx="1">
                  <c:v>87</c:v>
                </c:pt>
                <c:pt idx="2">
                  <c:v>221</c:v>
                </c:pt>
                <c:pt idx="3">
                  <c:v>240</c:v>
                </c:pt>
                <c:pt idx="4">
                  <c:v>244</c:v>
                </c:pt>
                <c:pt idx="5">
                  <c:v>248</c:v>
                </c:pt>
                <c:pt idx="6">
                  <c:v>249</c:v>
                </c:pt>
                <c:pt idx="7">
                  <c:v>250</c:v>
                </c:pt>
                <c:pt idx="8">
                  <c:v>251</c:v>
                </c:pt>
                <c:pt idx="9">
                  <c:v>261</c:v>
                </c:pt>
                <c:pt idx="10">
                  <c:v>274</c:v>
                </c:pt>
                <c:pt idx="11">
                  <c:v>277</c:v>
                </c:pt>
                <c:pt idx="12">
                  <c:v>282</c:v>
                </c:pt>
                <c:pt idx="13">
                  <c:v>283</c:v>
                </c:pt>
                <c:pt idx="14">
                  <c:v>284</c:v>
                </c:pt>
                <c:pt idx="15">
                  <c:v>377</c:v>
                </c:pt>
                <c:pt idx="16">
                  <c:v>378</c:v>
                </c:pt>
                <c:pt idx="17">
                  <c:v>379</c:v>
                </c:pt>
                <c:pt idx="18">
                  <c:v>381</c:v>
                </c:pt>
                <c:pt idx="19">
                  <c:v>384</c:v>
                </c:pt>
                <c:pt idx="20">
                  <c:v>386</c:v>
                </c:pt>
                <c:pt idx="21">
                  <c:v>388</c:v>
                </c:pt>
                <c:pt idx="22">
                  <c:v>389</c:v>
                </c:pt>
                <c:pt idx="23">
                  <c:v>392</c:v>
                </c:pt>
                <c:pt idx="24">
                  <c:v>393</c:v>
                </c:pt>
                <c:pt idx="25">
                  <c:v>397</c:v>
                </c:pt>
                <c:pt idx="26">
                  <c:v>481</c:v>
                </c:pt>
                <c:pt idx="27">
                  <c:v>493</c:v>
                </c:pt>
                <c:pt idx="28">
                  <c:v>501</c:v>
                </c:pt>
                <c:pt idx="29">
                  <c:v>504</c:v>
                </c:pt>
                <c:pt idx="30">
                  <c:v>505</c:v>
                </c:pt>
                <c:pt idx="31">
                  <c:v>506</c:v>
                </c:pt>
                <c:pt idx="32">
                  <c:v>538</c:v>
                </c:pt>
                <c:pt idx="33">
                  <c:v>539</c:v>
                </c:pt>
                <c:pt idx="34">
                  <c:v>551</c:v>
                </c:pt>
                <c:pt idx="35">
                  <c:v>585</c:v>
                </c:pt>
                <c:pt idx="36">
                  <c:v>608</c:v>
                </c:pt>
              </c:numCache>
            </c:numRef>
          </c:cat>
          <c:val>
            <c:numRef>
              <c:f>Лист1!$B$2:$B$38</c:f>
              <c:numCache>
                <c:formatCode>General</c:formatCode>
                <c:ptCount val="37"/>
                <c:pt idx="0">
                  <c:v>1</c:v>
                </c:pt>
                <c:pt idx="1">
                  <c:v>1</c:v>
                </c:pt>
                <c:pt idx="2">
                  <c:v>22</c:v>
                </c:pt>
                <c:pt idx="3">
                  <c:v>15</c:v>
                </c:pt>
                <c:pt idx="4">
                  <c:v>20</c:v>
                </c:pt>
                <c:pt idx="5">
                  <c:v>14</c:v>
                </c:pt>
                <c:pt idx="6">
                  <c:v>17</c:v>
                </c:pt>
                <c:pt idx="7">
                  <c:v>23</c:v>
                </c:pt>
                <c:pt idx="8">
                  <c:v>9</c:v>
                </c:pt>
                <c:pt idx="9">
                  <c:v>16</c:v>
                </c:pt>
                <c:pt idx="10">
                  <c:v>8</c:v>
                </c:pt>
                <c:pt idx="11">
                  <c:v>18</c:v>
                </c:pt>
                <c:pt idx="12">
                  <c:v>25</c:v>
                </c:pt>
                <c:pt idx="13">
                  <c:v>19</c:v>
                </c:pt>
                <c:pt idx="14">
                  <c:v>9</c:v>
                </c:pt>
                <c:pt idx="15">
                  <c:v>49</c:v>
                </c:pt>
                <c:pt idx="16">
                  <c:v>16</c:v>
                </c:pt>
                <c:pt idx="17">
                  <c:v>8</c:v>
                </c:pt>
                <c:pt idx="18">
                  <c:v>15</c:v>
                </c:pt>
                <c:pt idx="19">
                  <c:v>18</c:v>
                </c:pt>
                <c:pt idx="20">
                  <c:v>15</c:v>
                </c:pt>
                <c:pt idx="21">
                  <c:v>17</c:v>
                </c:pt>
                <c:pt idx="22">
                  <c:v>18</c:v>
                </c:pt>
                <c:pt idx="23">
                  <c:v>17</c:v>
                </c:pt>
                <c:pt idx="24">
                  <c:v>16</c:v>
                </c:pt>
                <c:pt idx="25">
                  <c:v>18</c:v>
                </c:pt>
                <c:pt idx="26">
                  <c:v>9</c:v>
                </c:pt>
                <c:pt idx="27">
                  <c:v>17</c:v>
                </c:pt>
                <c:pt idx="28">
                  <c:v>23</c:v>
                </c:pt>
                <c:pt idx="29">
                  <c:v>2</c:v>
                </c:pt>
                <c:pt idx="30">
                  <c:v>1</c:v>
                </c:pt>
                <c:pt idx="31">
                  <c:v>10</c:v>
                </c:pt>
                <c:pt idx="32">
                  <c:v>14</c:v>
                </c:pt>
                <c:pt idx="33">
                  <c:v>32</c:v>
                </c:pt>
                <c:pt idx="34">
                  <c:v>15</c:v>
                </c:pt>
                <c:pt idx="35">
                  <c:v>39</c:v>
                </c:pt>
                <c:pt idx="3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D6-41E1-B0F9-66617EF30A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6977024"/>
        <c:axId val="156978560"/>
        <c:axId val="156858560"/>
      </c:bar3DChart>
      <c:catAx>
        <c:axId val="15697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978560"/>
        <c:crosses val="autoZero"/>
        <c:auto val="1"/>
        <c:lblAlgn val="ctr"/>
        <c:lblOffset val="100"/>
        <c:noMultiLvlLbl val="0"/>
      </c:catAx>
      <c:valAx>
        <c:axId val="15697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977024"/>
        <c:crosses val="autoZero"/>
        <c:crossBetween val="between"/>
      </c:valAx>
      <c:serAx>
        <c:axId val="1568585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697856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8660714285714257"/>
          <c:h val="0.980517337895743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610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2E37-4223-A30E-77ED2C6AB3A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2E37-4223-A30E-77ED2C6AB3A8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Профессия выбрана</c:v>
                </c:pt>
                <c:pt idx="1">
                  <c:v>Профессия не выбрана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589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37-4223-A30E-77ED2C6AB3A8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02" cy="497527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263" y="0"/>
            <a:ext cx="2945802" cy="497527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r">
              <a:defRPr sz="600"/>
            </a:lvl1pPr>
          </a:lstStyle>
          <a:p>
            <a:r>
              <a:rPr lang="ru-RU"/>
              <a:t>17.12.2019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700"/>
            <a:ext cx="2945802" cy="497526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263" y="9430700"/>
            <a:ext cx="2945802" cy="497526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r">
              <a:defRPr sz="600"/>
            </a:lvl1pPr>
          </a:lstStyle>
          <a:p>
            <a:fld id="{9D02AB8C-7B76-455F-819E-18C3E1D2DE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398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02" cy="497527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63" y="0"/>
            <a:ext cx="2945802" cy="497527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r">
              <a:defRPr sz="600"/>
            </a:lvl1pPr>
          </a:lstStyle>
          <a:p>
            <a:r>
              <a:rPr lang="ru-RU"/>
              <a:t>17.12.2019</a:t>
            </a: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83" tIns="24341" rIns="48683" bIns="243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553" y="4777367"/>
            <a:ext cx="5438569" cy="3910528"/>
          </a:xfrm>
          <a:prstGeom prst="rect">
            <a:avLst/>
          </a:prstGeom>
        </p:spPr>
        <p:txBody>
          <a:bodyPr vert="horz" lIns="48683" tIns="24341" rIns="48683" bIns="243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700"/>
            <a:ext cx="2945802" cy="497526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63" y="9430700"/>
            <a:ext cx="2945802" cy="497526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r">
              <a:defRPr sz="600"/>
            </a:lvl1pPr>
          </a:lstStyle>
          <a:p>
            <a:fld id="{CF75CC63-7E69-427A-89C1-0B7ECF34A0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416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845040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2600657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946623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824185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1897537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1473658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1754624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4050705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1076019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3046629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805017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3995650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1477164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CC63-7E69-427A-89C1-0B7ECF34A01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17.12.2019</a:t>
            </a:r>
          </a:p>
        </p:txBody>
      </p:sp>
    </p:spTree>
    <p:extLst>
      <p:ext uri="{BB962C8B-B14F-4D97-AF65-F5344CB8AC3E}">
        <p14:creationId xmlns:p14="http://schemas.microsoft.com/office/powerpoint/2010/main" val="265158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195EA-60D4-4AB0-8B63-7DB7A58FBC68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00" b="0" i="0">
                <a:solidFill>
                  <a:srgbClr val="8FD32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DE149-819D-44EA-8DBA-F5717A8BD867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8FD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067168" y="1652846"/>
            <a:ext cx="236854" cy="386080"/>
          </a:xfrm>
          <a:custGeom>
            <a:avLst/>
            <a:gdLst/>
            <a:ahLst/>
            <a:cxnLst/>
            <a:rect l="l" t="t" r="r" b="b"/>
            <a:pathLst>
              <a:path w="236855" h="386080">
                <a:moveTo>
                  <a:pt x="211658" y="0"/>
                </a:moveTo>
                <a:lnTo>
                  <a:pt x="25014" y="0"/>
                </a:lnTo>
                <a:lnTo>
                  <a:pt x="14303" y="1640"/>
                </a:lnTo>
                <a:lnTo>
                  <a:pt x="6460" y="6460"/>
                </a:lnTo>
                <a:lnTo>
                  <a:pt x="1640" y="14303"/>
                </a:lnTo>
                <a:lnTo>
                  <a:pt x="0" y="25014"/>
                </a:lnTo>
                <a:lnTo>
                  <a:pt x="0" y="371140"/>
                </a:lnTo>
                <a:lnTo>
                  <a:pt x="4282" y="376847"/>
                </a:lnTo>
                <a:lnTo>
                  <a:pt x="12764" y="383915"/>
                </a:lnTo>
                <a:lnTo>
                  <a:pt x="18533" y="385977"/>
                </a:lnTo>
                <a:lnTo>
                  <a:pt x="32114" y="385977"/>
                </a:lnTo>
                <a:lnTo>
                  <a:pt x="50019" y="50019"/>
                </a:lnTo>
                <a:lnTo>
                  <a:pt x="236662" y="50019"/>
                </a:lnTo>
                <a:lnTo>
                  <a:pt x="236662" y="25014"/>
                </a:lnTo>
                <a:lnTo>
                  <a:pt x="234991" y="14400"/>
                </a:lnTo>
                <a:lnTo>
                  <a:pt x="230121" y="6546"/>
                </a:lnTo>
                <a:lnTo>
                  <a:pt x="222271" y="1673"/>
                </a:lnTo>
                <a:lnTo>
                  <a:pt x="211658" y="0"/>
                </a:lnTo>
                <a:close/>
              </a:path>
              <a:path w="236855" h="386080">
                <a:moveTo>
                  <a:pt x="236662" y="50019"/>
                </a:moveTo>
                <a:lnTo>
                  <a:pt x="186643" y="50019"/>
                </a:lnTo>
                <a:lnTo>
                  <a:pt x="186643" y="371140"/>
                </a:lnTo>
                <a:lnTo>
                  <a:pt x="190936" y="376847"/>
                </a:lnTo>
                <a:lnTo>
                  <a:pt x="199418" y="383915"/>
                </a:lnTo>
                <a:lnTo>
                  <a:pt x="205176" y="385977"/>
                </a:lnTo>
                <a:lnTo>
                  <a:pt x="218757" y="385977"/>
                </a:lnTo>
                <a:lnTo>
                  <a:pt x="224673" y="383915"/>
                </a:lnTo>
                <a:lnTo>
                  <a:pt x="229228" y="379831"/>
                </a:lnTo>
                <a:lnTo>
                  <a:pt x="234244" y="374826"/>
                </a:lnTo>
                <a:lnTo>
                  <a:pt x="236662" y="368554"/>
                </a:lnTo>
                <a:lnTo>
                  <a:pt x="236662" y="50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375204" y="1652848"/>
            <a:ext cx="236854" cy="386080"/>
          </a:xfrm>
          <a:custGeom>
            <a:avLst/>
            <a:gdLst/>
            <a:ahLst/>
            <a:cxnLst/>
            <a:rect l="l" t="t" r="r" b="b"/>
            <a:pathLst>
              <a:path w="236855" h="386080">
                <a:moveTo>
                  <a:pt x="155670" y="0"/>
                </a:moveTo>
                <a:lnTo>
                  <a:pt x="25004" y="0"/>
                </a:lnTo>
                <a:lnTo>
                  <a:pt x="14294" y="1639"/>
                </a:lnTo>
                <a:lnTo>
                  <a:pt x="6455" y="6455"/>
                </a:lnTo>
                <a:lnTo>
                  <a:pt x="1639" y="14294"/>
                </a:lnTo>
                <a:lnTo>
                  <a:pt x="0" y="25004"/>
                </a:lnTo>
                <a:lnTo>
                  <a:pt x="0" y="371151"/>
                </a:lnTo>
                <a:lnTo>
                  <a:pt x="4282" y="376857"/>
                </a:lnTo>
                <a:lnTo>
                  <a:pt x="12774" y="383915"/>
                </a:lnTo>
                <a:lnTo>
                  <a:pt x="18533" y="385977"/>
                </a:lnTo>
                <a:lnTo>
                  <a:pt x="32114" y="385977"/>
                </a:lnTo>
                <a:lnTo>
                  <a:pt x="50019" y="236662"/>
                </a:lnTo>
                <a:lnTo>
                  <a:pt x="155670" y="236662"/>
                </a:lnTo>
                <a:lnTo>
                  <a:pt x="200492" y="223211"/>
                </a:lnTo>
                <a:lnTo>
                  <a:pt x="230671" y="186643"/>
                </a:lnTo>
                <a:lnTo>
                  <a:pt x="50019" y="186643"/>
                </a:lnTo>
                <a:lnTo>
                  <a:pt x="50019" y="50019"/>
                </a:lnTo>
                <a:lnTo>
                  <a:pt x="230771" y="50019"/>
                </a:lnTo>
                <a:lnTo>
                  <a:pt x="200663" y="13380"/>
                </a:lnTo>
                <a:lnTo>
                  <a:pt x="171906" y="1492"/>
                </a:lnTo>
                <a:lnTo>
                  <a:pt x="155670" y="0"/>
                </a:lnTo>
                <a:close/>
              </a:path>
              <a:path w="236855" h="386080">
                <a:moveTo>
                  <a:pt x="230771" y="50019"/>
                </a:moveTo>
                <a:lnTo>
                  <a:pt x="164811" y="50019"/>
                </a:lnTo>
                <a:lnTo>
                  <a:pt x="172078" y="52919"/>
                </a:lnTo>
                <a:lnTo>
                  <a:pt x="183795" y="64929"/>
                </a:lnTo>
                <a:lnTo>
                  <a:pt x="186643" y="72154"/>
                </a:lnTo>
                <a:lnTo>
                  <a:pt x="186643" y="164958"/>
                </a:lnTo>
                <a:lnTo>
                  <a:pt x="183711" y="172267"/>
                </a:lnTo>
                <a:lnTo>
                  <a:pt x="171565" y="183816"/>
                </a:lnTo>
                <a:lnTo>
                  <a:pt x="164361" y="186643"/>
                </a:lnTo>
                <a:lnTo>
                  <a:pt x="230671" y="186643"/>
                </a:lnTo>
                <a:lnTo>
                  <a:pt x="235171" y="171676"/>
                </a:lnTo>
                <a:lnTo>
                  <a:pt x="236662" y="155660"/>
                </a:lnTo>
                <a:lnTo>
                  <a:pt x="236662" y="81002"/>
                </a:lnTo>
                <a:lnTo>
                  <a:pt x="235179" y="64876"/>
                </a:lnTo>
                <a:lnTo>
                  <a:pt x="230771" y="50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683241" y="1652845"/>
            <a:ext cx="236854" cy="386080"/>
          </a:xfrm>
          <a:custGeom>
            <a:avLst/>
            <a:gdLst/>
            <a:ahLst/>
            <a:cxnLst/>
            <a:rect l="l" t="t" r="r" b="b"/>
            <a:pathLst>
              <a:path w="236855" h="386080">
                <a:moveTo>
                  <a:pt x="155660" y="0"/>
                </a:moveTo>
                <a:lnTo>
                  <a:pt x="81002" y="0"/>
                </a:lnTo>
                <a:lnTo>
                  <a:pt x="64733" y="1494"/>
                </a:lnTo>
                <a:lnTo>
                  <a:pt x="23590" y="23590"/>
                </a:lnTo>
                <a:lnTo>
                  <a:pt x="1484" y="64767"/>
                </a:lnTo>
                <a:lnTo>
                  <a:pt x="0" y="81002"/>
                </a:lnTo>
                <a:lnTo>
                  <a:pt x="0" y="304985"/>
                </a:lnTo>
                <a:lnTo>
                  <a:pt x="13548" y="350013"/>
                </a:lnTo>
                <a:lnTo>
                  <a:pt x="50270" y="380065"/>
                </a:lnTo>
                <a:lnTo>
                  <a:pt x="81002" y="385977"/>
                </a:lnTo>
                <a:lnTo>
                  <a:pt x="155660" y="385977"/>
                </a:lnTo>
                <a:lnTo>
                  <a:pt x="200496" y="372526"/>
                </a:lnTo>
                <a:lnTo>
                  <a:pt x="230669" y="335968"/>
                </a:lnTo>
                <a:lnTo>
                  <a:pt x="77411" y="335968"/>
                </a:lnTo>
                <a:lnTo>
                  <a:pt x="73359" y="335246"/>
                </a:lnTo>
                <a:lnTo>
                  <a:pt x="50019" y="313697"/>
                </a:lnTo>
                <a:lnTo>
                  <a:pt x="50019" y="76678"/>
                </a:lnTo>
                <a:lnTo>
                  <a:pt x="72154" y="50019"/>
                </a:lnTo>
                <a:lnTo>
                  <a:pt x="230769" y="50019"/>
                </a:lnTo>
                <a:lnTo>
                  <a:pt x="230648" y="49752"/>
                </a:lnTo>
                <a:lnTo>
                  <a:pt x="200663" y="13389"/>
                </a:lnTo>
                <a:lnTo>
                  <a:pt x="171901" y="1494"/>
                </a:lnTo>
                <a:lnTo>
                  <a:pt x="155660" y="0"/>
                </a:lnTo>
                <a:close/>
              </a:path>
              <a:path w="236855" h="386080">
                <a:moveTo>
                  <a:pt x="230769" y="50019"/>
                </a:moveTo>
                <a:lnTo>
                  <a:pt x="164801" y="50019"/>
                </a:lnTo>
                <a:lnTo>
                  <a:pt x="172078" y="52930"/>
                </a:lnTo>
                <a:lnTo>
                  <a:pt x="183745" y="64878"/>
                </a:lnTo>
                <a:lnTo>
                  <a:pt x="183844" y="65055"/>
                </a:lnTo>
                <a:lnTo>
                  <a:pt x="186643" y="72165"/>
                </a:lnTo>
                <a:lnTo>
                  <a:pt x="186643" y="314273"/>
                </a:lnTo>
                <a:lnTo>
                  <a:pt x="183711" y="321581"/>
                </a:lnTo>
                <a:lnTo>
                  <a:pt x="171565" y="333131"/>
                </a:lnTo>
                <a:lnTo>
                  <a:pt x="164361" y="335968"/>
                </a:lnTo>
                <a:lnTo>
                  <a:pt x="230669" y="335968"/>
                </a:lnTo>
                <a:lnTo>
                  <a:pt x="235099" y="321240"/>
                </a:lnTo>
                <a:lnTo>
                  <a:pt x="235182" y="320880"/>
                </a:lnTo>
                <a:lnTo>
                  <a:pt x="236662" y="304985"/>
                </a:lnTo>
                <a:lnTo>
                  <a:pt x="236662" y="81002"/>
                </a:lnTo>
                <a:lnTo>
                  <a:pt x="235196" y="65055"/>
                </a:lnTo>
                <a:lnTo>
                  <a:pt x="235146" y="64767"/>
                </a:lnTo>
                <a:lnTo>
                  <a:pt x="230769" y="50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6001375" y="1652846"/>
            <a:ext cx="311785" cy="386080"/>
          </a:xfrm>
          <a:custGeom>
            <a:avLst/>
            <a:gdLst/>
            <a:ahLst/>
            <a:cxnLst/>
            <a:rect l="l" t="t" r="r" b="b"/>
            <a:pathLst>
              <a:path w="311784" h="386080">
                <a:moveTo>
                  <a:pt x="180663" y="324346"/>
                </a:moveTo>
                <a:lnTo>
                  <a:pt x="130644" y="324346"/>
                </a:lnTo>
                <a:lnTo>
                  <a:pt x="130644" y="371192"/>
                </a:lnTo>
                <a:lnTo>
                  <a:pt x="134937" y="376878"/>
                </a:lnTo>
                <a:lnTo>
                  <a:pt x="143418" y="383925"/>
                </a:lnTo>
                <a:lnTo>
                  <a:pt x="149177" y="385977"/>
                </a:lnTo>
                <a:lnTo>
                  <a:pt x="162748" y="385977"/>
                </a:lnTo>
                <a:lnTo>
                  <a:pt x="168653" y="383925"/>
                </a:lnTo>
                <a:lnTo>
                  <a:pt x="173512" y="379580"/>
                </a:lnTo>
                <a:lnTo>
                  <a:pt x="178244" y="374857"/>
                </a:lnTo>
                <a:lnTo>
                  <a:pt x="180663" y="368606"/>
                </a:lnTo>
                <a:lnTo>
                  <a:pt x="180663" y="324346"/>
                </a:lnTo>
                <a:close/>
              </a:path>
              <a:path w="311784" h="386080">
                <a:moveTo>
                  <a:pt x="192987" y="43244"/>
                </a:moveTo>
                <a:lnTo>
                  <a:pt x="118330" y="43244"/>
                </a:lnTo>
                <a:lnTo>
                  <a:pt x="94751" y="45455"/>
                </a:lnTo>
                <a:lnTo>
                  <a:pt x="52827" y="63047"/>
                </a:lnTo>
                <a:lnTo>
                  <a:pt x="19930" y="96767"/>
                </a:lnTo>
                <a:lnTo>
                  <a:pt x="2314" y="141334"/>
                </a:lnTo>
                <a:lnTo>
                  <a:pt x="0" y="205899"/>
                </a:lnTo>
                <a:lnTo>
                  <a:pt x="2171" y="229701"/>
                </a:lnTo>
                <a:lnTo>
                  <a:pt x="19462" y="271793"/>
                </a:lnTo>
                <a:lnTo>
                  <a:pt x="52677" y="304940"/>
                </a:lnTo>
                <a:lnTo>
                  <a:pt x="94655" y="322179"/>
                </a:lnTo>
                <a:lnTo>
                  <a:pt x="118330" y="324346"/>
                </a:lnTo>
                <a:lnTo>
                  <a:pt x="192987" y="324346"/>
                </a:lnTo>
                <a:lnTo>
                  <a:pt x="238600" y="315487"/>
                </a:lnTo>
                <a:lnTo>
                  <a:pt x="276838" y="289069"/>
                </a:lnTo>
                <a:lnTo>
                  <a:pt x="288901" y="274326"/>
                </a:lnTo>
                <a:lnTo>
                  <a:pt x="118330" y="274326"/>
                </a:lnTo>
                <a:lnTo>
                  <a:pt x="104641" y="273084"/>
                </a:lnTo>
                <a:lnTo>
                  <a:pt x="70038" y="254170"/>
                </a:lnTo>
                <a:lnTo>
                  <a:pt x="51251" y="219505"/>
                </a:lnTo>
                <a:lnTo>
                  <a:pt x="50018" y="205899"/>
                </a:lnTo>
                <a:lnTo>
                  <a:pt x="50018" y="165953"/>
                </a:lnTo>
                <a:lnTo>
                  <a:pt x="61742" y="123816"/>
                </a:lnTo>
                <a:lnTo>
                  <a:pt x="92388" y="98203"/>
                </a:lnTo>
                <a:lnTo>
                  <a:pt x="118330" y="93264"/>
                </a:lnTo>
                <a:lnTo>
                  <a:pt x="289115" y="93264"/>
                </a:lnTo>
                <a:lnTo>
                  <a:pt x="284252" y="86631"/>
                </a:lnTo>
                <a:lnTo>
                  <a:pt x="276650" y="77913"/>
                </a:lnTo>
                <a:lnTo>
                  <a:pt x="258450" y="62791"/>
                </a:lnTo>
                <a:lnTo>
                  <a:pt x="238392" y="51952"/>
                </a:lnTo>
                <a:lnTo>
                  <a:pt x="216547" y="45426"/>
                </a:lnTo>
                <a:lnTo>
                  <a:pt x="192987" y="43244"/>
                </a:lnTo>
                <a:close/>
              </a:path>
              <a:path w="311784" h="386080">
                <a:moveTo>
                  <a:pt x="180663" y="93264"/>
                </a:moveTo>
                <a:lnTo>
                  <a:pt x="130644" y="93264"/>
                </a:lnTo>
                <a:lnTo>
                  <a:pt x="130644" y="274326"/>
                </a:lnTo>
                <a:lnTo>
                  <a:pt x="180663" y="274326"/>
                </a:lnTo>
                <a:lnTo>
                  <a:pt x="180663" y="93264"/>
                </a:lnTo>
                <a:close/>
              </a:path>
              <a:path w="311784" h="386080">
                <a:moveTo>
                  <a:pt x="289115" y="93264"/>
                </a:moveTo>
                <a:lnTo>
                  <a:pt x="192987" y="93264"/>
                </a:lnTo>
                <a:lnTo>
                  <a:pt x="206860" y="94526"/>
                </a:lnTo>
                <a:lnTo>
                  <a:pt x="219510" y="98338"/>
                </a:lnTo>
                <a:lnTo>
                  <a:pt x="249810" y="124570"/>
                </a:lnTo>
                <a:lnTo>
                  <a:pt x="261299" y="165953"/>
                </a:lnTo>
                <a:lnTo>
                  <a:pt x="261299" y="205899"/>
                </a:lnTo>
                <a:lnTo>
                  <a:pt x="250097" y="243716"/>
                </a:lnTo>
                <a:lnTo>
                  <a:pt x="219227" y="269363"/>
                </a:lnTo>
                <a:lnTo>
                  <a:pt x="192987" y="274326"/>
                </a:lnTo>
                <a:lnTo>
                  <a:pt x="288901" y="274326"/>
                </a:lnTo>
                <a:lnTo>
                  <a:pt x="309149" y="229023"/>
                </a:lnTo>
                <a:lnTo>
                  <a:pt x="311318" y="165953"/>
                </a:lnTo>
                <a:lnTo>
                  <a:pt x="310669" y="152378"/>
                </a:lnTo>
                <a:lnTo>
                  <a:pt x="296939" y="105583"/>
                </a:lnTo>
                <a:lnTo>
                  <a:pt x="291022" y="95864"/>
                </a:lnTo>
                <a:lnTo>
                  <a:pt x="289115" y="93264"/>
                </a:lnTo>
                <a:close/>
              </a:path>
              <a:path w="311784" h="386080">
                <a:moveTo>
                  <a:pt x="161920" y="0"/>
                </a:moveTo>
                <a:lnTo>
                  <a:pt x="149146" y="0"/>
                </a:lnTo>
                <a:lnTo>
                  <a:pt x="143355" y="2136"/>
                </a:lnTo>
                <a:lnTo>
                  <a:pt x="138466" y="6324"/>
                </a:lnTo>
                <a:lnTo>
                  <a:pt x="137712" y="7078"/>
                </a:lnTo>
                <a:lnTo>
                  <a:pt x="133052" y="12407"/>
                </a:lnTo>
                <a:lnTo>
                  <a:pt x="130644" y="18481"/>
                </a:lnTo>
                <a:lnTo>
                  <a:pt x="130644" y="43244"/>
                </a:lnTo>
                <a:lnTo>
                  <a:pt x="180663" y="43244"/>
                </a:lnTo>
                <a:lnTo>
                  <a:pt x="180663" y="14805"/>
                </a:lnTo>
                <a:lnTo>
                  <a:pt x="176276" y="9088"/>
                </a:lnTo>
                <a:lnTo>
                  <a:pt x="167616" y="2041"/>
                </a:lnTo>
                <a:lnTo>
                  <a:pt x="161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7145009" y="1652849"/>
            <a:ext cx="200025" cy="386080"/>
          </a:xfrm>
          <a:custGeom>
            <a:avLst/>
            <a:gdLst/>
            <a:ahLst/>
            <a:cxnLst/>
            <a:rect l="l" t="t" r="r" b="b"/>
            <a:pathLst>
              <a:path w="200025" h="386080">
                <a:moveTo>
                  <a:pt x="181418" y="0"/>
                </a:moveTo>
                <a:lnTo>
                  <a:pt x="25004" y="0"/>
                </a:lnTo>
                <a:lnTo>
                  <a:pt x="14294" y="1639"/>
                </a:lnTo>
                <a:lnTo>
                  <a:pt x="6455" y="6455"/>
                </a:lnTo>
                <a:lnTo>
                  <a:pt x="1639" y="14294"/>
                </a:lnTo>
                <a:lnTo>
                  <a:pt x="0" y="25004"/>
                </a:lnTo>
                <a:lnTo>
                  <a:pt x="0" y="362041"/>
                </a:lnTo>
                <a:lnTo>
                  <a:pt x="1671" y="372199"/>
                </a:lnTo>
                <a:lnTo>
                  <a:pt x="6541" y="379714"/>
                </a:lnTo>
                <a:lnTo>
                  <a:pt x="14391" y="384377"/>
                </a:lnTo>
                <a:lnTo>
                  <a:pt x="25004" y="385977"/>
                </a:lnTo>
                <a:lnTo>
                  <a:pt x="184863" y="385977"/>
                </a:lnTo>
                <a:lnTo>
                  <a:pt x="190601" y="381381"/>
                </a:lnTo>
                <a:lnTo>
                  <a:pt x="197575" y="372407"/>
                </a:lnTo>
                <a:lnTo>
                  <a:pt x="199596" y="366836"/>
                </a:lnTo>
                <a:lnTo>
                  <a:pt x="199596" y="354512"/>
                </a:lnTo>
                <a:lnTo>
                  <a:pt x="197166" y="348690"/>
                </a:lnTo>
                <a:lnTo>
                  <a:pt x="187575" y="338617"/>
                </a:lnTo>
                <a:lnTo>
                  <a:pt x="181418" y="335968"/>
                </a:lnTo>
                <a:lnTo>
                  <a:pt x="50019" y="335968"/>
                </a:lnTo>
                <a:lnTo>
                  <a:pt x="50019" y="199596"/>
                </a:lnTo>
                <a:lnTo>
                  <a:pt x="147534" y="199596"/>
                </a:lnTo>
                <a:lnTo>
                  <a:pt x="153272" y="195009"/>
                </a:lnTo>
                <a:lnTo>
                  <a:pt x="160256" y="186025"/>
                </a:lnTo>
                <a:lnTo>
                  <a:pt x="162277" y="180455"/>
                </a:lnTo>
                <a:lnTo>
                  <a:pt x="162277" y="168141"/>
                </a:lnTo>
                <a:lnTo>
                  <a:pt x="159838" y="162319"/>
                </a:lnTo>
                <a:lnTo>
                  <a:pt x="150246" y="152246"/>
                </a:lnTo>
                <a:lnTo>
                  <a:pt x="144100" y="149587"/>
                </a:lnTo>
                <a:lnTo>
                  <a:pt x="50019" y="149587"/>
                </a:lnTo>
                <a:lnTo>
                  <a:pt x="50019" y="50019"/>
                </a:lnTo>
                <a:lnTo>
                  <a:pt x="184863" y="50019"/>
                </a:lnTo>
                <a:lnTo>
                  <a:pt x="190601" y="45422"/>
                </a:lnTo>
                <a:lnTo>
                  <a:pt x="197585" y="36438"/>
                </a:lnTo>
                <a:lnTo>
                  <a:pt x="199596" y="30878"/>
                </a:lnTo>
                <a:lnTo>
                  <a:pt x="199596" y="18554"/>
                </a:lnTo>
                <a:lnTo>
                  <a:pt x="197166" y="12722"/>
                </a:lnTo>
                <a:lnTo>
                  <a:pt x="187575" y="2670"/>
                </a:lnTo>
                <a:lnTo>
                  <a:pt x="1814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7424210" y="1652848"/>
            <a:ext cx="239395" cy="386080"/>
          </a:xfrm>
          <a:custGeom>
            <a:avLst/>
            <a:gdLst/>
            <a:ahLst/>
            <a:cxnLst/>
            <a:rect l="l" t="t" r="r" b="b"/>
            <a:pathLst>
              <a:path w="239394" h="386080">
                <a:moveTo>
                  <a:pt x="31150" y="0"/>
                </a:moveTo>
                <a:lnTo>
                  <a:pt x="18543" y="0"/>
                </a:lnTo>
                <a:lnTo>
                  <a:pt x="12722" y="2429"/>
                </a:lnTo>
                <a:lnTo>
                  <a:pt x="2659" y="12031"/>
                </a:lnTo>
                <a:lnTo>
                  <a:pt x="0" y="17999"/>
                </a:lnTo>
                <a:lnTo>
                  <a:pt x="0" y="371130"/>
                </a:lnTo>
                <a:lnTo>
                  <a:pt x="4282" y="376836"/>
                </a:lnTo>
                <a:lnTo>
                  <a:pt x="12764" y="383915"/>
                </a:lnTo>
                <a:lnTo>
                  <a:pt x="18522" y="385977"/>
                </a:lnTo>
                <a:lnTo>
                  <a:pt x="32114" y="385977"/>
                </a:lnTo>
                <a:lnTo>
                  <a:pt x="38019" y="383915"/>
                </a:lnTo>
                <a:lnTo>
                  <a:pt x="42574" y="379831"/>
                </a:lnTo>
                <a:lnTo>
                  <a:pt x="47600" y="374826"/>
                </a:lnTo>
                <a:lnTo>
                  <a:pt x="50019" y="368554"/>
                </a:lnTo>
                <a:lnTo>
                  <a:pt x="50019" y="221522"/>
                </a:lnTo>
                <a:lnTo>
                  <a:pt x="86730" y="185470"/>
                </a:lnTo>
                <a:lnTo>
                  <a:pt x="143637" y="185470"/>
                </a:lnTo>
                <a:lnTo>
                  <a:pt x="124798" y="152152"/>
                </a:lnTo>
                <a:lnTo>
                  <a:pt x="50019" y="152152"/>
                </a:lnTo>
                <a:lnTo>
                  <a:pt x="50019" y="14565"/>
                </a:lnTo>
                <a:lnTo>
                  <a:pt x="45768" y="8847"/>
                </a:lnTo>
                <a:lnTo>
                  <a:pt x="42208" y="5790"/>
                </a:lnTo>
                <a:lnTo>
                  <a:pt x="41736" y="5423"/>
                </a:lnTo>
                <a:lnTo>
                  <a:pt x="36805" y="1853"/>
                </a:lnTo>
                <a:lnTo>
                  <a:pt x="31150" y="0"/>
                </a:lnTo>
                <a:close/>
              </a:path>
              <a:path w="239394" h="386080">
                <a:moveTo>
                  <a:pt x="143637" y="185470"/>
                </a:moveTo>
                <a:lnTo>
                  <a:pt x="86730" y="185470"/>
                </a:lnTo>
                <a:lnTo>
                  <a:pt x="192318" y="373423"/>
                </a:lnTo>
                <a:lnTo>
                  <a:pt x="199334" y="383789"/>
                </a:lnTo>
                <a:lnTo>
                  <a:pt x="207574" y="385977"/>
                </a:lnTo>
                <a:lnTo>
                  <a:pt x="220108" y="385977"/>
                </a:lnTo>
                <a:lnTo>
                  <a:pt x="226296" y="383475"/>
                </a:lnTo>
                <a:lnTo>
                  <a:pt x="231144" y="378731"/>
                </a:lnTo>
                <a:lnTo>
                  <a:pt x="236526" y="373967"/>
                </a:lnTo>
                <a:lnTo>
                  <a:pt x="239333" y="368030"/>
                </a:lnTo>
                <a:lnTo>
                  <a:pt x="239333" y="360680"/>
                </a:lnTo>
                <a:lnTo>
                  <a:pt x="236233" y="349235"/>
                </a:lnTo>
                <a:lnTo>
                  <a:pt x="143637" y="185470"/>
                </a:lnTo>
                <a:close/>
              </a:path>
              <a:path w="239394" h="386080">
                <a:moveTo>
                  <a:pt x="219804" y="0"/>
                </a:moveTo>
                <a:lnTo>
                  <a:pt x="207124" y="0"/>
                </a:lnTo>
                <a:lnTo>
                  <a:pt x="201397" y="2261"/>
                </a:lnTo>
                <a:lnTo>
                  <a:pt x="196465" y="6701"/>
                </a:lnTo>
                <a:lnTo>
                  <a:pt x="50019" y="152152"/>
                </a:lnTo>
                <a:lnTo>
                  <a:pt x="124798" y="152152"/>
                </a:lnTo>
                <a:lnTo>
                  <a:pt x="123566" y="149974"/>
                </a:lnTo>
                <a:lnTo>
                  <a:pt x="232097" y="41642"/>
                </a:lnTo>
                <a:lnTo>
                  <a:pt x="236631" y="35381"/>
                </a:lnTo>
                <a:lnTo>
                  <a:pt x="238799" y="30208"/>
                </a:lnTo>
                <a:lnTo>
                  <a:pt x="238799" y="18701"/>
                </a:lnTo>
                <a:lnTo>
                  <a:pt x="236045" y="12460"/>
                </a:lnTo>
                <a:lnTo>
                  <a:pt x="225626" y="2523"/>
                </a:lnTo>
                <a:lnTo>
                  <a:pt x="2198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7732254" y="1652846"/>
            <a:ext cx="236854" cy="386080"/>
          </a:xfrm>
          <a:custGeom>
            <a:avLst/>
            <a:gdLst/>
            <a:ahLst/>
            <a:cxnLst/>
            <a:rect l="l" t="t" r="r" b="b"/>
            <a:pathLst>
              <a:path w="236855" h="386080">
                <a:moveTo>
                  <a:pt x="143335" y="50019"/>
                </a:moveTo>
                <a:lnTo>
                  <a:pt x="93316" y="50019"/>
                </a:lnTo>
                <a:lnTo>
                  <a:pt x="93316" y="371151"/>
                </a:lnTo>
                <a:lnTo>
                  <a:pt x="97599" y="376847"/>
                </a:lnTo>
                <a:lnTo>
                  <a:pt x="106080" y="383915"/>
                </a:lnTo>
                <a:lnTo>
                  <a:pt x="111849" y="385977"/>
                </a:lnTo>
                <a:lnTo>
                  <a:pt x="125430" y="385977"/>
                </a:lnTo>
                <a:lnTo>
                  <a:pt x="131336" y="383915"/>
                </a:lnTo>
                <a:lnTo>
                  <a:pt x="135891" y="379831"/>
                </a:lnTo>
                <a:lnTo>
                  <a:pt x="140917" y="374826"/>
                </a:lnTo>
                <a:lnTo>
                  <a:pt x="143335" y="368554"/>
                </a:lnTo>
                <a:lnTo>
                  <a:pt x="143335" y="50019"/>
                </a:lnTo>
                <a:close/>
              </a:path>
              <a:path w="236855" h="386080">
                <a:moveTo>
                  <a:pt x="218475" y="0"/>
                </a:moveTo>
                <a:lnTo>
                  <a:pt x="14680" y="0"/>
                </a:lnTo>
                <a:lnTo>
                  <a:pt x="8952" y="4701"/>
                </a:lnTo>
                <a:lnTo>
                  <a:pt x="1999" y="13842"/>
                </a:lnTo>
                <a:lnTo>
                  <a:pt x="0" y="19360"/>
                </a:lnTo>
                <a:lnTo>
                  <a:pt x="0" y="31423"/>
                </a:lnTo>
                <a:lnTo>
                  <a:pt x="17664" y="50019"/>
                </a:lnTo>
                <a:lnTo>
                  <a:pt x="221972" y="50019"/>
                </a:lnTo>
                <a:lnTo>
                  <a:pt x="227710" y="45328"/>
                </a:lnTo>
                <a:lnTo>
                  <a:pt x="234652" y="36187"/>
                </a:lnTo>
                <a:lnTo>
                  <a:pt x="236662" y="30679"/>
                </a:lnTo>
                <a:lnTo>
                  <a:pt x="236662" y="18554"/>
                </a:lnTo>
                <a:lnTo>
                  <a:pt x="234233" y="12743"/>
                </a:lnTo>
                <a:lnTo>
                  <a:pt x="224631" y="2670"/>
                </a:lnTo>
                <a:lnTo>
                  <a:pt x="2184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8040284" y="1652845"/>
            <a:ext cx="236854" cy="386080"/>
          </a:xfrm>
          <a:custGeom>
            <a:avLst/>
            <a:gdLst/>
            <a:ahLst/>
            <a:cxnLst/>
            <a:rect l="l" t="t" r="r" b="b"/>
            <a:pathLst>
              <a:path w="236855" h="386080">
                <a:moveTo>
                  <a:pt x="155660" y="0"/>
                </a:moveTo>
                <a:lnTo>
                  <a:pt x="81002" y="0"/>
                </a:lnTo>
                <a:lnTo>
                  <a:pt x="64733" y="1494"/>
                </a:lnTo>
                <a:lnTo>
                  <a:pt x="23590" y="23590"/>
                </a:lnTo>
                <a:lnTo>
                  <a:pt x="1484" y="64767"/>
                </a:lnTo>
                <a:lnTo>
                  <a:pt x="0" y="81002"/>
                </a:lnTo>
                <a:lnTo>
                  <a:pt x="0" y="304985"/>
                </a:lnTo>
                <a:lnTo>
                  <a:pt x="13548" y="350013"/>
                </a:lnTo>
                <a:lnTo>
                  <a:pt x="50270" y="380065"/>
                </a:lnTo>
                <a:lnTo>
                  <a:pt x="81002" y="385977"/>
                </a:lnTo>
                <a:lnTo>
                  <a:pt x="155660" y="385977"/>
                </a:lnTo>
                <a:lnTo>
                  <a:pt x="200492" y="372526"/>
                </a:lnTo>
                <a:lnTo>
                  <a:pt x="230665" y="335968"/>
                </a:lnTo>
                <a:lnTo>
                  <a:pt x="77411" y="335968"/>
                </a:lnTo>
                <a:lnTo>
                  <a:pt x="73348" y="335246"/>
                </a:lnTo>
                <a:lnTo>
                  <a:pt x="50019" y="313697"/>
                </a:lnTo>
                <a:lnTo>
                  <a:pt x="50019" y="76667"/>
                </a:lnTo>
                <a:lnTo>
                  <a:pt x="72154" y="50019"/>
                </a:lnTo>
                <a:lnTo>
                  <a:pt x="230765" y="50019"/>
                </a:lnTo>
                <a:lnTo>
                  <a:pt x="230644" y="49752"/>
                </a:lnTo>
                <a:lnTo>
                  <a:pt x="200658" y="13389"/>
                </a:lnTo>
                <a:lnTo>
                  <a:pt x="171900" y="1494"/>
                </a:lnTo>
                <a:lnTo>
                  <a:pt x="155660" y="0"/>
                </a:lnTo>
                <a:close/>
              </a:path>
              <a:path w="236855" h="386080">
                <a:moveTo>
                  <a:pt x="230765" y="50019"/>
                </a:moveTo>
                <a:lnTo>
                  <a:pt x="164801" y="50019"/>
                </a:lnTo>
                <a:lnTo>
                  <a:pt x="172078" y="52930"/>
                </a:lnTo>
                <a:lnTo>
                  <a:pt x="183734" y="64878"/>
                </a:lnTo>
                <a:lnTo>
                  <a:pt x="183834" y="65055"/>
                </a:lnTo>
                <a:lnTo>
                  <a:pt x="186643" y="72165"/>
                </a:lnTo>
                <a:lnTo>
                  <a:pt x="186643" y="314273"/>
                </a:lnTo>
                <a:lnTo>
                  <a:pt x="183711" y="321581"/>
                </a:lnTo>
                <a:lnTo>
                  <a:pt x="171565" y="333131"/>
                </a:lnTo>
                <a:lnTo>
                  <a:pt x="164361" y="335968"/>
                </a:lnTo>
                <a:lnTo>
                  <a:pt x="230665" y="335968"/>
                </a:lnTo>
                <a:lnTo>
                  <a:pt x="235097" y="321240"/>
                </a:lnTo>
                <a:lnTo>
                  <a:pt x="235181" y="320880"/>
                </a:lnTo>
                <a:lnTo>
                  <a:pt x="236662" y="304985"/>
                </a:lnTo>
                <a:lnTo>
                  <a:pt x="236662" y="81002"/>
                </a:lnTo>
                <a:lnTo>
                  <a:pt x="235194" y="65055"/>
                </a:lnTo>
                <a:lnTo>
                  <a:pt x="235145" y="64767"/>
                </a:lnTo>
                <a:lnTo>
                  <a:pt x="230765" y="50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8373931" y="1652848"/>
            <a:ext cx="236854" cy="386080"/>
          </a:xfrm>
          <a:custGeom>
            <a:avLst/>
            <a:gdLst/>
            <a:ahLst/>
            <a:cxnLst/>
            <a:rect l="l" t="t" r="r" b="b"/>
            <a:pathLst>
              <a:path w="236855" h="386080">
                <a:moveTo>
                  <a:pt x="155660" y="0"/>
                </a:moveTo>
                <a:lnTo>
                  <a:pt x="25004" y="0"/>
                </a:lnTo>
                <a:lnTo>
                  <a:pt x="14294" y="1639"/>
                </a:lnTo>
                <a:lnTo>
                  <a:pt x="6455" y="6455"/>
                </a:lnTo>
                <a:lnTo>
                  <a:pt x="1639" y="14294"/>
                </a:lnTo>
                <a:lnTo>
                  <a:pt x="0" y="25004"/>
                </a:lnTo>
                <a:lnTo>
                  <a:pt x="0" y="371140"/>
                </a:lnTo>
                <a:lnTo>
                  <a:pt x="4282" y="376847"/>
                </a:lnTo>
                <a:lnTo>
                  <a:pt x="12764" y="383915"/>
                </a:lnTo>
                <a:lnTo>
                  <a:pt x="18522" y="385977"/>
                </a:lnTo>
                <a:lnTo>
                  <a:pt x="32103" y="385977"/>
                </a:lnTo>
                <a:lnTo>
                  <a:pt x="50019" y="236662"/>
                </a:lnTo>
                <a:lnTo>
                  <a:pt x="155660" y="236662"/>
                </a:lnTo>
                <a:lnTo>
                  <a:pt x="200492" y="223211"/>
                </a:lnTo>
                <a:lnTo>
                  <a:pt x="230668" y="186643"/>
                </a:lnTo>
                <a:lnTo>
                  <a:pt x="50019" y="186643"/>
                </a:lnTo>
                <a:lnTo>
                  <a:pt x="50019" y="50019"/>
                </a:lnTo>
                <a:lnTo>
                  <a:pt x="230771" y="50019"/>
                </a:lnTo>
                <a:lnTo>
                  <a:pt x="200663" y="13380"/>
                </a:lnTo>
                <a:lnTo>
                  <a:pt x="171901" y="1492"/>
                </a:lnTo>
                <a:lnTo>
                  <a:pt x="155660" y="0"/>
                </a:lnTo>
                <a:close/>
              </a:path>
              <a:path w="236855" h="386080">
                <a:moveTo>
                  <a:pt x="230771" y="50019"/>
                </a:moveTo>
                <a:lnTo>
                  <a:pt x="164801" y="50019"/>
                </a:lnTo>
                <a:lnTo>
                  <a:pt x="172078" y="52919"/>
                </a:lnTo>
                <a:lnTo>
                  <a:pt x="183795" y="64929"/>
                </a:lnTo>
                <a:lnTo>
                  <a:pt x="186643" y="72154"/>
                </a:lnTo>
                <a:lnTo>
                  <a:pt x="186643" y="164958"/>
                </a:lnTo>
                <a:lnTo>
                  <a:pt x="183711" y="172256"/>
                </a:lnTo>
                <a:lnTo>
                  <a:pt x="171565" y="183816"/>
                </a:lnTo>
                <a:lnTo>
                  <a:pt x="164361" y="186643"/>
                </a:lnTo>
                <a:lnTo>
                  <a:pt x="230668" y="186643"/>
                </a:lnTo>
                <a:lnTo>
                  <a:pt x="235170" y="171676"/>
                </a:lnTo>
                <a:lnTo>
                  <a:pt x="236662" y="155660"/>
                </a:lnTo>
                <a:lnTo>
                  <a:pt x="236662" y="81002"/>
                </a:lnTo>
                <a:lnTo>
                  <a:pt x="235179" y="64876"/>
                </a:lnTo>
                <a:lnTo>
                  <a:pt x="230771" y="50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6447627" y="1474121"/>
            <a:ext cx="584200" cy="743585"/>
          </a:xfrm>
          <a:custGeom>
            <a:avLst/>
            <a:gdLst/>
            <a:ahLst/>
            <a:cxnLst/>
            <a:rect l="l" t="t" r="r" b="b"/>
            <a:pathLst>
              <a:path w="584200" h="743585">
                <a:moveTo>
                  <a:pt x="541275" y="414427"/>
                </a:moveTo>
                <a:lnTo>
                  <a:pt x="527345" y="414427"/>
                </a:lnTo>
                <a:lnTo>
                  <a:pt x="549484" y="444790"/>
                </a:lnTo>
                <a:lnTo>
                  <a:pt x="558353" y="470189"/>
                </a:lnTo>
                <a:lnTo>
                  <a:pt x="541637" y="561103"/>
                </a:lnTo>
                <a:lnTo>
                  <a:pt x="527354" y="598169"/>
                </a:lnTo>
                <a:lnTo>
                  <a:pt x="502463" y="633993"/>
                </a:lnTo>
                <a:lnTo>
                  <a:pt x="466033" y="664809"/>
                </a:lnTo>
                <a:lnTo>
                  <a:pt x="417128" y="686852"/>
                </a:lnTo>
                <a:lnTo>
                  <a:pt x="354816" y="696355"/>
                </a:lnTo>
                <a:lnTo>
                  <a:pt x="9350" y="697046"/>
                </a:lnTo>
                <a:lnTo>
                  <a:pt x="44553" y="743432"/>
                </a:lnTo>
                <a:lnTo>
                  <a:pt x="106530" y="743432"/>
                </a:lnTo>
                <a:lnTo>
                  <a:pt x="372292" y="743359"/>
                </a:lnTo>
                <a:lnTo>
                  <a:pt x="422641" y="738437"/>
                </a:lnTo>
                <a:lnTo>
                  <a:pt x="465382" y="725662"/>
                </a:lnTo>
                <a:lnTo>
                  <a:pt x="499388" y="708166"/>
                </a:lnTo>
                <a:lnTo>
                  <a:pt x="547712" y="660246"/>
                </a:lnTo>
                <a:lnTo>
                  <a:pt x="578698" y="592381"/>
                </a:lnTo>
                <a:lnTo>
                  <a:pt x="583793" y="555291"/>
                </a:lnTo>
                <a:lnTo>
                  <a:pt x="582855" y="523072"/>
                </a:lnTo>
                <a:lnTo>
                  <a:pt x="578136" y="494304"/>
                </a:lnTo>
                <a:lnTo>
                  <a:pt x="570052" y="468269"/>
                </a:lnTo>
                <a:lnTo>
                  <a:pt x="559038" y="444290"/>
                </a:lnTo>
                <a:lnTo>
                  <a:pt x="544796" y="419173"/>
                </a:lnTo>
                <a:lnTo>
                  <a:pt x="541275" y="414427"/>
                </a:lnTo>
                <a:close/>
              </a:path>
              <a:path w="584200" h="743585">
                <a:moveTo>
                  <a:pt x="68081" y="236265"/>
                </a:moveTo>
                <a:lnTo>
                  <a:pt x="0" y="236265"/>
                </a:lnTo>
                <a:lnTo>
                  <a:pt x="0" y="684418"/>
                </a:lnTo>
                <a:lnTo>
                  <a:pt x="355015" y="683688"/>
                </a:lnTo>
                <a:lnTo>
                  <a:pt x="401659" y="679389"/>
                </a:lnTo>
                <a:lnTo>
                  <a:pt x="442787" y="665443"/>
                </a:lnTo>
                <a:lnTo>
                  <a:pt x="477655" y="643114"/>
                </a:lnTo>
                <a:lnTo>
                  <a:pt x="502880" y="616630"/>
                </a:lnTo>
                <a:lnTo>
                  <a:pt x="68081" y="616630"/>
                </a:lnTo>
                <a:lnTo>
                  <a:pt x="68081" y="351549"/>
                </a:lnTo>
                <a:lnTo>
                  <a:pt x="486434" y="351549"/>
                </a:lnTo>
                <a:lnTo>
                  <a:pt x="468823" y="335937"/>
                </a:lnTo>
                <a:lnTo>
                  <a:pt x="454324" y="325462"/>
                </a:lnTo>
                <a:lnTo>
                  <a:pt x="441279" y="316994"/>
                </a:lnTo>
                <a:lnTo>
                  <a:pt x="429264" y="309914"/>
                </a:lnTo>
                <a:lnTo>
                  <a:pt x="417851" y="303603"/>
                </a:lnTo>
                <a:lnTo>
                  <a:pt x="420039" y="301624"/>
                </a:lnTo>
                <a:lnTo>
                  <a:pt x="422175" y="299592"/>
                </a:lnTo>
                <a:lnTo>
                  <a:pt x="424248" y="297519"/>
                </a:lnTo>
                <a:lnTo>
                  <a:pt x="437939" y="280860"/>
                </a:lnTo>
                <a:lnTo>
                  <a:pt x="68081" y="280860"/>
                </a:lnTo>
                <a:lnTo>
                  <a:pt x="68081" y="236265"/>
                </a:lnTo>
                <a:close/>
              </a:path>
              <a:path w="584200" h="743585">
                <a:moveTo>
                  <a:pt x="355015" y="683688"/>
                </a:moveTo>
                <a:lnTo>
                  <a:pt x="347635" y="683688"/>
                </a:lnTo>
                <a:lnTo>
                  <a:pt x="354816" y="683706"/>
                </a:lnTo>
                <a:lnTo>
                  <a:pt x="355015" y="683688"/>
                </a:lnTo>
                <a:close/>
              </a:path>
              <a:path w="584200" h="743585">
                <a:moveTo>
                  <a:pt x="486434" y="351549"/>
                </a:moveTo>
                <a:lnTo>
                  <a:pt x="337120" y="351549"/>
                </a:lnTo>
                <a:lnTo>
                  <a:pt x="381978" y="359772"/>
                </a:lnTo>
                <a:lnTo>
                  <a:pt x="418897" y="381507"/>
                </a:lnTo>
                <a:lnTo>
                  <a:pt x="446711" y="412256"/>
                </a:lnTo>
                <a:lnTo>
                  <a:pt x="464255" y="447524"/>
                </a:lnTo>
                <a:lnTo>
                  <a:pt x="470362" y="482812"/>
                </a:lnTo>
                <a:lnTo>
                  <a:pt x="462166" y="529423"/>
                </a:lnTo>
                <a:lnTo>
                  <a:pt x="439528" y="569531"/>
                </a:lnTo>
                <a:lnTo>
                  <a:pt x="405373" y="599733"/>
                </a:lnTo>
                <a:lnTo>
                  <a:pt x="362627" y="616630"/>
                </a:lnTo>
                <a:lnTo>
                  <a:pt x="502880" y="616630"/>
                </a:lnTo>
                <a:lnTo>
                  <a:pt x="505721" y="613647"/>
                </a:lnTo>
                <a:lnTo>
                  <a:pt x="526441" y="578286"/>
                </a:lnTo>
                <a:lnTo>
                  <a:pt x="539271" y="538277"/>
                </a:lnTo>
                <a:lnTo>
                  <a:pt x="543669" y="494864"/>
                </a:lnTo>
                <a:lnTo>
                  <a:pt x="543002" y="478973"/>
                </a:lnTo>
                <a:lnTo>
                  <a:pt x="541042" y="463453"/>
                </a:lnTo>
                <a:lnTo>
                  <a:pt x="537851" y="448350"/>
                </a:lnTo>
                <a:lnTo>
                  <a:pt x="533491" y="433714"/>
                </a:lnTo>
                <a:lnTo>
                  <a:pt x="532821" y="431191"/>
                </a:lnTo>
                <a:lnTo>
                  <a:pt x="528067" y="416856"/>
                </a:lnTo>
                <a:lnTo>
                  <a:pt x="527345" y="414427"/>
                </a:lnTo>
                <a:lnTo>
                  <a:pt x="541275" y="414427"/>
                </a:lnTo>
                <a:lnTo>
                  <a:pt x="523078" y="389901"/>
                </a:lnTo>
                <a:lnTo>
                  <a:pt x="496797" y="360736"/>
                </a:lnTo>
                <a:lnTo>
                  <a:pt x="486434" y="351549"/>
                </a:lnTo>
                <a:close/>
              </a:path>
              <a:path w="584200" h="743585">
                <a:moveTo>
                  <a:pt x="559058" y="444248"/>
                </a:moveTo>
                <a:close/>
              </a:path>
              <a:path w="584200" h="743585">
                <a:moveTo>
                  <a:pt x="481391" y="107703"/>
                </a:moveTo>
                <a:lnTo>
                  <a:pt x="467744" y="107703"/>
                </a:lnTo>
                <a:lnTo>
                  <a:pt x="480755" y="143713"/>
                </a:lnTo>
                <a:lnTo>
                  <a:pt x="484913" y="184944"/>
                </a:lnTo>
                <a:lnTo>
                  <a:pt x="473279" y="235752"/>
                </a:lnTo>
                <a:lnTo>
                  <a:pt x="438918" y="300493"/>
                </a:lnTo>
                <a:lnTo>
                  <a:pt x="447700" y="305418"/>
                </a:lnTo>
                <a:lnTo>
                  <a:pt x="479074" y="328073"/>
                </a:lnTo>
                <a:lnTo>
                  <a:pt x="482833" y="331445"/>
                </a:lnTo>
                <a:lnTo>
                  <a:pt x="497737" y="308371"/>
                </a:lnTo>
                <a:lnTo>
                  <a:pt x="509341" y="282995"/>
                </a:lnTo>
                <a:lnTo>
                  <a:pt x="516872" y="257311"/>
                </a:lnTo>
                <a:lnTo>
                  <a:pt x="519554" y="233312"/>
                </a:lnTo>
                <a:lnTo>
                  <a:pt x="519015" y="220688"/>
                </a:lnTo>
                <a:lnTo>
                  <a:pt x="517586" y="208483"/>
                </a:lnTo>
                <a:lnTo>
                  <a:pt x="515694" y="197130"/>
                </a:lnTo>
                <a:lnTo>
                  <a:pt x="513575" y="185921"/>
                </a:lnTo>
                <a:lnTo>
                  <a:pt x="501267" y="144844"/>
                </a:lnTo>
                <a:lnTo>
                  <a:pt x="481391" y="107703"/>
                </a:lnTo>
                <a:close/>
              </a:path>
              <a:path w="584200" h="743585">
                <a:moveTo>
                  <a:pt x="147762" y="105766"/>
                </a:moveTo>
                <a:lnTo>
                  <a:pt x="68081" y="105766"/>
                </a:lnTo>
                <a:lnTo>
                  <a:pt x="206245" y="280860"/>
                </a:lnTo>
                <a:lnTo>
                  <a:pt x="284200" y="280860"/>
                </a:lnTo>
                <a:lnTo>
                  <a:pt x="147762" y="105766"/>
                </a:lnTo>
                <a:close/>
              </a:path>
              <a:path w="584200" h="743585">
                <a:moveTo>
                  <a:pt x="308817" y="0"/>
                </a:moveTo>
                <a:lnTo>
                  <a:pt x="239155" y="0"/>
                </a:lnTo>
                <a:lnTo>
                  <a:pt x="239155" y="67715"/>
                </a:lnTo>
                <a:lnTo>
                  <a:pt x="308817" y="67715"/>
                </a:lnTo>
                <a:lnTo>
                  <a:pt x="349039" y="76103"/>
                </a:lnTo>
                <a:lnTo>
                  <a:pt x="380234" y="98965"/>
                </a:lnTo>
                <a:lnTo>
                  <a:pt x="400411" y="132845"/>
                </a:lnTo>
                <a:lnTo>
                  <a:pt x="407579" y="174287"/>
                </a:lnTo>
                <a:lnTo>
                  <a:pt x="399192" y="215730"/>
                </a:lnTo>
                <a:lnTo>
                  <a:pt x="376332" y="249610"/>
                </a:lnTo>
                <a:lnTo>
                  <a:pt x="342453" y="272472"/>
                </a:lnTo>
                <a:lnTo>
                  <a:pt x="301006" y="280860"/>
                </a:lnTo>
                <a:lnTo>
                  <a:pt x="437939" y="280860"/>
                </a:lnTo>
                <a:lnTo>
                  <a:pt x="462442" y="240957"/>
                </a:lnTo>
                <a:lnTo>
                  <a:pt x="478906" y="174287"/>
                </a:lnTo>
                <a:lnTo>
                  <a:pt x="479264" y="158166"/>
                </a:lnTo>
                <a:lnTo>
                  <a:pt x="477476" y="142750"/>
                </a:lnTo>
                <a:lnTo>
                  <a:pt x="473613" y="126457"/>
                </a:lnTo>
                <a:lnTo>
                  <a:pt x="467744" y="107703"/>
                </a:lnTo>
                <a:lnTo>
                  <a:pt x="481391" y="107703"/>
                </a:lnTo>
                <a:lnTo>
                  <a:pt x="455108" y="74870"/>
                </a:lnTo>
                <a:lnTo>
                  <a:pt x="423652" y="46857"/>
                </a:lnTo>
                <a:lnTo>
                  <a:pt x="369780" y="12979"/>
                </a:lnTo>
                <a:lnTo>
                  <a:pt x="341103" y="3403"/>
                </a:lnTo>
                <a:lnTo>
                  <a:pt x="308817" y="0"/>
                </a:lnTo>
                <a:close/>
              </a:path>
              <a:path w="584200" h="743585">
                <a:moveTo>
                  <a:pt x="170256" y="0"/>
                </a:moveTo>
                <a:lnTo>
                  <a:pt x="53642" y="0"/>
                </a:lnTo>
                <a:lnTo>
                  <a:pt x="0" y="261"/>
                </a:lnTo>
                <a:lnTo>
                  <a:pt x="0" y="170099"/>
                </a:lnTo>
                <a:lnTo>
                  <a:pt x="68081" y="170099"/>
                </a:lnTo>
                <a:lnTo>
                  <a:pt x="68081" y="105766"/>
                </a:lnTo>
                <a:lnTo>
                  <a:pt x="147762" y="105766"/>
                </a:lnTo>
                <a:lnTo>
                  <a:pt x="118111" y="67715"/>
                </a:lnTo>
                <a:lnTo>
                  <a:pt x="170256" y="67715"/>
                </a:lnTo>
                <a:lnTo>
                  <a:pt x="1702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6688475" y="1554483"/>
            <a:ext cx="147320" cy="55244"/>
          </a:xfrm>
          <a:custGeom>
            <a:avLst/>
            <a:gdLst/>
            <a:ahLst/>
            <a:cxnLst/>
            <a:rect l="l" t="t" r="r" b="b"/>
            <a:pathLst>
              <a:path w="147319" h="55244">
                <a:moveTo>
                  <a:pt x="67976" y="0"/>
                </a:moveTo>
                <a:lnTo>
                  <a:pt x="0" y="0"/>
                </a:lnTo>
                <a:lnTo>
                  <a:pt x="32983" y="46448"/>
                </a:lnTo>
                <a:lnTo>
                  <a:pt x="117975" y="46448"/>
                </a:lnTo>
                <a:lnTo>
                  <a:pt x="124456" y="47181"/>
                </a:lnTo>
                <a:lnTo>
                  <a:pt x="132164" y="49088"/>
                </a:lnTo>
                <a:lnTo>
                  <a:pt x="140040" y="51736"/>
                </a:lnTo>
                <a:lnTo>
                  <a:pt x="147021" y="54689"/>
                </a:lnTo>
                <a:lnTo>
                  <a:pt x="144420" y="48614"/>
                </a:lnTo>
                <a:lnTo>
                  <a:pt x="141445" y="42823"/>
                </a:lnTo>
                <a:lnTo>
                  <a:pt x="138110" y="37334"/>
                </a:lnTo>
                <a:lnTo>
                  <a:pt x="134414" y="32156"/>
                </a:lnTo>
                <a:lnTo>
                  <a:pt x="131859" y="28826"/>
                </a:lnTo>
                <a:lnTo>
                  <a:pt x="125441" y="20229"/>
                </a:lnTo>
                <a:lnTo>
                  <a:pt x="116551" y="14962"/>
                </a:lnTo>
                <a:lnTo>
                  <a:pt x="102509" y="7721"/>
                </a:lnTo>
                <a:lnTo>
                  <a:pt x="89798" y="3122"/>
                </a:lnTo>
                <a:lnTo>
                  <a:pt x="78320" y="703"/>
                </a:lnTo>
                <a:lnTo>
                  <a:pt x="679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6528355" y="1616323"/>
            <a:ext cx="31750" cy="78105"/>
          </a:xfrm>
          <a:custGeom>
            <a:avLst/>
            <a:gdLst/>
            <a:ahLst/>
            <a:cxnLst/>
            <a:rect l="l" t="t" r="r" b="b"/>
            <a:pathLst>
              <a:path w="31750" h="78105">
                <a:moveTo>
                  <a:pt x="0" y="0"/>
                </a:moveTo>
                <a:lnTo>
                  <a:pt x="0" y="35705"/>
                </a:lnTo>
                <a:lnTo>
                  <a:pt x="31548" y="77589"/>
                </a:lnTo>
                <a:lnTo>
                  <a:pt x="31548" y="399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6528358" y="1852203"/>
            <a:ext cx="34290" cy="226060"/>
          </a:xfrm>
          <a:custGeom>
            <a:avLst/>
            <a:gdLst/>
            <a:ahLst/>
            <a:cxnLst/>
            <a:rect l="l" t="t" r="r" b="b"/>
            <a:pathLst>
              <a:path w="34290" h="226060">
                <a:moveTo>
                  <a:pt x="0" y="0"/>
                </a:moveTo>
                <a:lnTo>
                  <a:pt x="0" y="225898"/>
                </a:lnTo>
                <a:lnTo>
                  <a:pt x="33758" y="225898"/>
                </a:lnTo>
                <a:lnTo>
                  <a:pt x="33758" y="448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6630530" y="1476396"/>
            <a:ext cx="32384" cy="114300"/>
          </a:xfrm>
          <a:custGeom>
            <a:avLst/>
            <a:gdLst/>
            <a:ahLst/>
            <a:cxnLst/>
            <a:rect l="l" t="t" r="r" b="b"/>
            <a:pathLst>
              <a:path w="32384" h="114300">
                <a:moveTo>
                  <a:pt x="0" y="0"/>
                </a:moveTo>
                <a:lnTo>
                  <a:pt x="0" y="71715"/>
                </a:lnTo>
                <a:lnTo>
                  <a:pt x="31915" y="114080"/>
                </a:lnTo>
                <a:lnTo>
                  <a:pt x="31915" y="422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6533724" y="1838315"/>
            <a:ext cx="358775" cy="69850"/>
          </a:xfrm>
          <a:custGeom>
            <a:avLst/>
            <a:gdLst/>
            <a:ahLst/>
            <a:cxnLst/>
            <a:rect l="l" t="t" r="r" b="b"/>
            <a:pathLst>
              <a:path w="358775" h="69850">
                <a:moveTo>
                  <a:pt x="341372" y="43694"/>
                </a:moveTo>
                <a:lnTo>
                  <a:pt x="204329" y="43694"/>
                </a:lnTo>
                <a:lnTo>
                  <a:pt x="285823" y="43841"/>
                </a:lnTo>
                <a:lnTo>
                  <a:pt x="308774" y="46684"/>
                </a:lnTo>
                <a:lnTo>
                  <a:pt x="328482" y="52252"/>
                </a:lnTo>
                <a:lnTo>
                  <a:pt x="345040" y="60015"/>
                </a:lnTo>
                <a:lnTo>
                  <a:pt x="358544" y="69442"/>
                </a:lnTo>
                <a:lnTo>
                  <a:pt x="354297" y="61765"/>
                </a:lnTo>
                <a:lnTo>
                  <a:pt x="349533" y="54311"/>
                </a:lnTo>
                <a:lnTo>
                  <a:pt x="344275" y="47145"/>
                </a:lnTo>
                <a:lnTo>
                  <a:pt x="341372" y="43694"/>
                </a:lnTo>
                <a:close/>
              </a:path>
              <a:path w="358775" h="69850">
                <a:moveTo>
                  <a:pt x="251029" y="0"/>
                </a:moveTo>
                <a:lnTo>
                  <a:pt x="0" y="0"/>
                </a:lnTo>
                <a:lnTo>
                  <a:pt x="33025" y="43831"/>
                </a:lnTo>
                <a:lnTo>
                  <a:pt x="341372" y="43694"/>
                </a:lnTo>
                <a:lnTo>
                  <a:pt x="338544" y="40333"/>
                </a:lnTo>
                <a:lnTo>
                  <a:pt x="319646" y="23058"/>
                </a:lnTo>
                <a:lnTo>
                  <a:pt x="298407" y="10413"/>
                </a:lnTo>
                <a:lnTo>
                  <a:pt x="275358" y="2644"/>
                </a:lnTo>
                <a:lnTo>
                  <a:pt x="2510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6591619" y="1554486"/>
            <a:ext cx="63500" cy="46990"/>
          </a:xfrm>
          <a:custGeom>
            <a:avLst/>
            <a:gdLst/>
            <a:ahLst/>
            <a:cxnLst/>
            <a:rect l="l" t="t" r="r" b="b"/>
            <a:pathLst>
              <a:path w="63500" h="46990">
                <a:moveTo>
                  <a:pt x="27883" y="0"/>
                </a:moveTo>
                <a:lnTo>
                  <a:pt x="0" y="0"/>
                </a:lnTo>
                <a:lnTo>
                  <a:pt x="36197" y="46448"/>
                </a:lnTo>
                <a:lnTo>
                  <a:pt x="62877" y="46448"/>
                </a:lnTo>
                <a:lnTo>
                  <a:pt x="27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6450078" y="1656925"/>
            <a:ext cx="98425" cy="43180"/>
          </a:xfrm>
          <a:custGeom>
            <a:avLst/>
            <a:gdLst/>
            <a:ahLst/>
            <a:cxnLst/>
            <a:rect l="l" t="t" r="r" b="b"/>
            <a:pathLst>
              <a:path w="98425" h="43180">
                <a:moveTo>
                  <a:pt x="66134" y="0"/>
                </a:moveTo>
                <a:lnTo>
                  <a:pt x="0" y="0"/>
                </a:lnTo>
                <a:lnTo>
                  <a:pt x="34805" y="42689"/>
                </a:lnTo>
                <a:lnTo>
                  <a:pt x="98300" y="42689"/>
                </a:lnTo>
                <a:lnTo>
                  <a:pt x="661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00" b="0" i="0">
                <a:solidFill>
                  <a:srgbClr val="8FD32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58934" y="2576037"/>
            <a:ext cx="8145780" cy="6598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Exo 2"/>
                <a:cs typeface="Exo 2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401144" y="2574973"/>
            <a:ext cx="8145780" cy="6598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Exo 2"/>
                <a:cs typeface="Exo 2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F9CA-99F9-4002-8BEA-4DE177D0283E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1094" y="3801492"/>
            <a:ext cx="20107418" cy="7508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978619" y="5325339"/>
            <a:ext cx="63500" cy="104139"/>
          </a:xfrm>
          <a:custGeom>
            <a:avLst/>
            <a:gdLst/>
            <a:ahLst/>
            <a:cxnLst/>
            <a:rect l="l" t="t" r="r" b="b"/>
            <a:pathLst>
              <a:path w="63500" h="104139">
                <a:moveTo>
                  <a:pt x="6691" y="0"/>
                </a:moveTo>
                <a:lnTo>
                  <a:pt x="2793" y="1947"/>
                </a:lnTo>
                <a:lnTo>
                  <a:pt x="0" y="6010"/>
                </a:lnTo>
                <a:lnTo>
                  <a:pt x="134" y="10551"/>
                </a:lnTo>
                <a:lnTo>
                  <a:pt x="13841" y="50184"/>
                </a:lnTo>
                <a:lnTo>
                  <a:pt x="47148" y="91105"/>
                </a:lnTo>
                <a:lnTo>
                  <a:pt x="63117" y="103753"/>
                </a:lnTo>
                <a:lnTo>
                  <a:pt x="62279" y="91105"/>
                </a:lnTo>
                <a:lnTo>
                  <a:pt x="61815" y="81919"/>
                </a:lnTo>
                <a:lnTo>
                  <a:pt x="60777" y="73551"/>
                </a:lnTo>
                <a:lnTo>
                  <a:pt x="58384" y="66550"/>
                </a:lnTo>
                <a:lnTo>
                  <a:pt x="52396" y="45947"/>
                </a:lnTo>
                <a:lnTo>
                  <a:pt x="39936" y="29757"/>
                </a:lnTo>
                <a:lnTo>
                  <a:pt x="24572" y="15779"/>
                </a:lnTo>
                <a:lnTo>
                  <a:pt x="9872" y="1808"/>
                </a:lnTo>
                <a:lnTo>
                  <a:pt x="6691" y="0"/>
                </a:lnTo>
                <a:close/>
              </a:path>
            </a:pathLst>
          </a:custGeom>
          <a:solidFill>
            <a:srgbClr val="8FD32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00812" y="5030882"/>
            <a:ext cx="52705" cy="73660"/>
          </a:xfrm>
          <a:custGeom>
            <a:avLst/>
            <a:gdLst/>
            <a:ahLst/>
            <a:cxnLst/>
            <a:rect l="l" t="t" r="r" b="b"/>
            <a:pathLst>
              <a:path w="52704" h="73660">
                <a:moveTo>
                  <a:pt x="0" y="0"/>
                </a:moveTo>
                <a:lnTo>
                  <a:pt x="8780" y="20243"/>
                </a:lnTo>
                <a:lnTo>
                  <a:pt x="17856" y="41052"/>
                </a:lnTo>
                <a:lnTo>
                  <a:pt x="31155" y="59657"/>
                </a:lnTo>
                <a:lnTo>
                  <a:pt x="52605" y="73285"/>
                </a:lnTo>
                <a:lnTo>
                  <a:pt x="46159" y="62644"/>
                </a:lnTo>
                <a:lnTo>
                  <a:pt x="43229" y="49824"/>
                </a:lnTo>
                <a:lnTo>
                  <a:pt x="39450" y="38133"/>
                </a:lnTo>
                <a:lnTo>
                  <a:pt x="30459" y="30878"/>
                </a:lnTo>
                <a:lnTo>
                  <a:pt x="20078" y="24892"/>
                </a:lnTo>
                <a:lnTo>
                  <a:pt x="13140" y="16464"/>
                </a:lnTo>
                <a:lnTo>
                  <a:pt x="7247" y="7523"/>
                </a:lnTo>
                <a:lnTo>
                  <a:pt x="0" y="0"/>
                </a:lnTo>
                <a:close/>
              </a:path>
            </a:pathLst>
          </a:custGeom>
          <a:solidFill>
            <a:srgbClr val="8FD32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044670" y="5434717"/>
            <a:ext cx="19685" cy="22860"/>
          </a:xfrm>
          <a:custGeom>
            <a:avLst/>
            <a:gdLst/>
            <a:ahLst/>
            <a:cxnLst/>
            <a:rect l="l" t="t" r="r" b="b"/>
            <a:pathLst>
              <a:path w="19685" h="22860">
                <a:moveTo>
                  <a:pt x="0" y="0"/>
                </a:moveTo>
                <a:lnTo>
                  <a:pt x="121" y="9594"/>
                </a:lnTo>
                <a:lnTo>
                  <a:pt x="5888" y="14525"/>
                </a:lnTo>
                <a:lnTo>
                  <a:pt x="13483" y="17819"/>
                </a:lnTo>
                <a:lnTo>
                  <a:pt x="19088" y="22501"/>
                </a:lnTo>
                <a:lnTo>
                  <a:pt x="16659" y="14094"/>
                </a:lnTo>
                <a:lnTo>
                  <a:pt x="11146" y="9028"/>
                </a:lnTo>
                <a:lnTo>
                  <a:pt x="4831" y="5073"/>
                </a:lnTo>
                <a:lnTo>
                  <a:pt x="0" y="0"/>
                </a:lnTo>
                <a:close/>
              </a:path>
            </a:pathLst>
          </a:custGeom>
          <a:solidFill>
            <a:srgbClr val="8FD32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007021" y="5541258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13036" y="0"/>
                </a:moveTo>
                <a:lnTo>
                  <a:pt x="5758" y="125"/>
                </a:lnTo>
                <a:lnTo>
                  <a:pt x="0" y="3141"/>
                </a:lnTo>
                <a:lnTo>
                  <a:pt x="4439" y="11633"/>
                </a:lnTo>
                <a:lnTo>
                  <a:pt x="10198" y="8628"/>
                </a:lnTo>
                <a:lnTo>
                  <a:pt x="14460" y="2743"/>
                </a:lnTo>
                <a:lnTo>
                  <a:pt x="13036" y="0"/>
                </a:lnTo>
                <a:close/>
              </a:path>
            </a:pathLst>
          </a:custGeom>
          <a:solidFill>
            <a:srgbClr val="8FD32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178381" y="4010849"/>
            <a:ext cx="389255" cy="354330"/>
          </a:xfrm>
          <a:custGeom>
            <a:avLst/>
            <a:gdLst/>
            <a:ahLst/>
            <a:cxnLst/>
            <a:rect l="l" t="t" r="r" b="b"/>
            <a:pathLst>
              <a:path w="389254" h="354329">
                <a:moveTo>
                  <a:pt x="380283" y="233947"/>
                </a:moveTo>
                <a:lnTo>
                  <a:pt x="94618" y="233947"/>
                </a:lnTo>
                <a:lnTo>
                  <a:pt x="102052" y="235497"/>
                </a:lnTo>
                <a:lnTo>
                  <a:pt x="103633" y="238177"/>
                </a:lnTo>
                <a:lnTo>
                  <a:pt x="123693" y="257009"/>
                </a:lnTo>
                <a:lnTo>
                  <a:pt x="148864" y="263844"/>
                </a:lnTo>
                <a:lnTo>
                  <a:pt x="176345" y="267668"/>
                </a:lnTo>
                <a:lnTo>
                  <a:pt x="203337" y="277464"/>
                </a:lnTo>
                <a:lnTo>
                  <a:pt x="199808" y="284050"/>
                </a:lnTo>
                <a:lnTo>
                  <a:pt x="196447" y="288825"/>
                </a:lnTo>
                <a:lnTo>
                  <a:pt x="194562" y="294134"/>
                </a:lnTo>
                <a:lnTo>
                  <a:pt x="190786" y="317327"/>
                </a:lnTo>
                <a:lnTo>
                  <a:pt x="196386" y="336415"/>
                </a:lnTo>
                <a:lnTo>
                  <a:pt x="210508" y="349284"/>
                </a:lnTo>
                <a:lnTo>
                  <a:pt x="232300" y="353818"/>
                </a:lnTo>
                <a:lnTo>
                  <a:pt x="264641" y="351183"/>
                </a:lnTo>
                <a:lnTo>
                  <a:pt x="294214" y="342511"/>
                </a:lnTo>
                <a:lnTo>
                  <a:pt x="319852" y="325209"/>
                </a:lnTo>
                <a:lnTo>
                  <a:pt x="340390" y="296689"/>
                </a:lnTo>
                <a:lnTo>
                  <a:pt x="348006" y="280723"/>
                </a:lnTo>
                <a:lnTo>
                  <a:pt x="356037" y="264582"/>
                </a:lnTo>
                <a:lnTo>
                  <a:pt x="365673" y="249278"/>
                </a:lnTo>
                <a:lnTo>
                  <a:pt x="378107" y="235821"/>
                </a:lnTo>
                <a:lnTo>
                  <a:pt x="380283" y="233947"/>
                </a:lnTo>
                <a:close/>
              </a:path>
              <a:path w="389254" h="354329">
                <a:moveTo>
                  <a:pt x="157527" y="0"/>
                </a:moveTo>
                <a:lnTo>
                  <a:pt x="118043" y="7636"/>
                </a:lnTo>
                <a:lnTo>
                  <a:pt x="83091" y="27235"/>
                </a:lnTo>
                <a:lnTo>
                  <a:pt x="55195" y="58078"/>
                </a:lnTo>
                <a:lnTo>
                  <a:pt x="43775" y="73466"/>
                </a:lnTo>
                <a:lnTo>
                  <a:pt x="31383" y="88081"/>
                </a:lnTo>
                <a:lnTo>
                  <a:pt x="19413" y="103063"/>
                </a:lnTo>
                <a:lnTo>
                  <a:pt x="9259" y="119553"/>
                </a:lnTo>
                <a:lnTo>
                  <a:pt x="0" y="148779"/>
                </a:lnTo>
                <a:lnTo>
                  <a:pt x="1847" y="175894"/>
                </a:lnTo>
                <a:lnTo>
                  <a:pt x="37949" y="217738"/>
                </a:lnTo>
                <a:lnTo>
                  <a:pt x="75676" y="236443"/>
                </a:lnTo>
                <a:lnTo>
                  <a:pt x="90880" y="235099"/>
                </a:lnTo>
                <a:lnTo>
                  <a:pt x="94618" y="233947"/>
                </a:lnTo>
                <a:lnTo>
                  <a:pt x="380295" y="233937"/>
                </a:lnTo>
                <a:lnTo>
                  <a:pt x="382504" y="231434"/>
                </a:lnTo>
                <a:lnTo>
                  <a:pt x="383478" y="228764"/>
                </a:lnTo>
                <a:lnTo>
                  <a:pt x="388472" y="206635"/>
                </a:lnTo>
                <a:lnTo>
                  <a:pt x="388886" y="184254"/>
                </a:lnTo>
                <a:lnTo>
                  <a:pt x="387486" y="161780"/>
                </a:lnTo>
                <a:lnTo>
                  <a:pt x="387038" y="139374"/>
                </a:lnTo>
                <a:lnTo>
                  <a:pt x="366478" y="102215"/>
                </a:lnTo>
                <a:lnTo>
                  <a:pt x="320483" y="62316"/>
                </a:lnTo>
                <a:lnTo>
                  <a:pt x="282697" y="38432"/>
                </a:lnTo>
                <a:lnTo>
                  <a:pt x="242157" y="19499"/>
                </a:lnTo>
                <a:lnTo>
                  <a:pt x="199023" y="5043"/>
                </a:lnTo>
                <a:lnTo>
                  <a:pt x="157527" y="0"/>
                </a:lnTo>
                <a:close/>
              </a:path>
            </a:pathLst>
          </a:custGeom>
          <a:solidFill>
            <a:srgbClr val="8FD32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553471" y="5146001"/>
            <a:ext cx="79241" cy="848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132854" y="5488921"/>
            <a:ext cx="44450" cy="32384"/>
          </a:xfrm>
          <a:custGeom>
            <a:avLst/>
            <a:gdLst/>
            <a:ahLst/>
            <a:cxnLst/>
            <a:rect l="l" t="t" r="r" b="b"/>
            <a:pathLst>
              <a:path w="44450" h="32385">
                <a:moveTo>
                  <a:pt x="26505" y="0"/>
                </a:moveTo>
                <a:lnTo>
                  <a:pt x="14440" y="5775"/>
                </a:lnTo>
                <a:lnTo>
                  <a:pt x="6170" y="16805"/>
                </a:lnTo>
                <a:lnTo>
                  <a:pt x="0" y="32261"/>
                </a:lnTo>
                <a:lnTo>
                  <a:pt x="15061" y="29329"/>
                </a:lnTo>
                <a:lnTo>
                  <a:pt x="26817" y="23233"/>
                </a:lnTo>
                <a:lnTo>
                  <a:pt x="36180" y="13661"/>
                </a:lnTo>
                <a:lnTo>
                  <a:pt x="44061" y="304"/>
                </a:lnTo>
                <a:lnTo>
                  <a:pt x="26505" y="0"/>
                </a:lnTo>
                <a:close/>
              </a:path>
            </a:pathLst>
          </a:custGeom>
          <a:solidFill>
            <a:srgbClr val="8FD32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696846" y="3697085"/>
            <a:ext cx="63956" cy="89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681090" y="5527164"/>
            <a:ext cx="24130" cy="22225"/>
          </a:xfrm>
          <a:custGeom>
            <a:avLst/>
            <a:gdLst/>
            <a:ahLst/>
            <a:cxnLst/>
            <a:rect l="l" t="t" r="r" b="b"/>
            <a:pathLst>
              <a:path w="24129" h="22225">
                <a:moveTo>
                  <a:pt x="19308" y="0"/>
                </a:moveTo>
                <a:lnTo>
                  <a:pt x="12847" y="3308"/>
                </a:lnTo>
                <a:lnTo>
                  <a:pt x="6523" y="3654"/>
                </a:lnTo>
                <a:lnTo>
                  <a:pt x="4638" y="6607"/>
                </a:lnTo>
                <a:lnTo>
                  <a:pt x="0" y="11004"/>
                </a:lnTo>
                <a:lnTo>
                  <a:pt x="2942" y="18470"/>
                </a:lnTo>
                <a:lnTo>
                  <a:pt x="8167" y="21852"/>
                </a:lnTo>
                <a:lnTo>
                  <a:pt x="20837" y="18313"/>
                </a:lnTo>
                <a:lnTo>
                  <a:pt x="24124" y="13936"/>
                </a:lnTo>
                <a:lnTo>
                  <a:pt x="21967" y="7612"/>
                </a:lnTo>
                <a:lnTo>
                  <a:pt x="19308" y="0"/>
                </a:lnTo>
                <a:close/>
              </a:path>
            </a:pathLst>
          </a:custGeom>
          <a:solidFill>
            <a:srgbClr val="8FD32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676988" y="3619531"/>
            <a:ext cx="10160" cy="15875"/>
          </a:xfrm>
          <a:custGeom>
            <a:avLst/>
            <a:gdLst/>
            <a:ahLst/>
            <a:cxnLst/>
            <a:rect l="l" t="t" r="r" b="b"/>
            <a:pathLst>
              <a:path w="10160" h="15875">
                <a:moveTo>
                  <a:pt x="0" y="0"/>
                </a:moveTo>
                <a:lnTo>
                  <a:pt x="3026" y="5193"/>
                </a:lnTo>
                <a:lnTo>
                  <a:pt x="3957" y="6994"/>
                </a:lnTo>
                <a:lnTo>
                  <a:pt x="5067" y="8628"/>
                </a:lnTo>
                <a:lnTo>
                  <a:pt x="6596" y="10973"/>
                </a:lnTo>
                <a:lnTo>
                  <a:pt x="8230" y="13277"/>
                </a:lnTo>
                <a:lnTo>
                  <a:pt x="9832" y="15633"/>
                </a:lnTo>
                <a:lnTo>
                  <a:pt x="8900" y="13905"/>
                </a:lnTo>
                <a:lnTo>
                  <a:pt x="8041" y="12072"/>
                </a:lnTo>
                <a:lnTo>
                  <a:pt x="6984" y="10408"/>
                </a:lnTo>
                <a:lnTo>
                  <a:pt x="5518" y="8031"/>
                </a:lnTo>
                <a:lnTo>
                  <a:pt x="3842" y="5696"/>
                </a:lnTo>
                <a:lnTo>
                  <a:pt x="0" y="0"/>
                </a:lnTo>
                <a:close/>
              </a:path>
            </a:pathLst>
          </a:custGeom>
          <a:solidFill>
            <a:srgbClr val="8FD32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4813773" y="3832245"/>
            <a:ext cx="374650" cy="299720"/>
          </a:xfrm>
          <a:custGeom>
            <a:avLst/>
            <a:gdLst/>
            <a:ahLst/>
            <a:cxnLst/>
            <a:rect l="l" t="t" r="r" b="b"/>
            <a:pathLst>
              <a:path w="374650" h="299720">
                <a:moveTo>
                  <a:pt x="362978" y="243950"/>
                </a:moveTo>
                <a:lnTo>
                  <a:pt x="249863" y="243950"/>
                </a:lnTo>
                <a:lnTo>
                  <a:pt x="250477" y="250173"/>
                </a:lnTo>
                <a:lnTo>
                  <a:pt x="250471" y="257227"/>
                </a:lnTo>
                <a:lnTo>
                  <a:pt x="251842" y="262682"/>
                </a:lnTo>
                <a:lnTo>
                  <a:pt x="261610" y="284053"/>
                </a:lnTo>
                <a:lnTo>
                  <a:pt x="276885" y="296798"/>
                </a:lnTo>
                <a:lnTo>
                  <a:pt x="295782" y="299634"/>
                </a:lnTo>
                <a:lnTo>
                  <a:pt x="316416" y="291278"/>
                </a:lnTo>
                <a:lnTo>
                  <a:pt x="341816" y="271088"/>
                </a:lnTo>
                <a:lnTo>
                  <a:pt x="361560" y="247428"/>
                </a:lnTo>
                <a:lnTo>
                  <a:pt x="362978" y="243950"/>
                </a:lnTo>
                <a:close/>
              </a:path>
              <a:path w="374650" h="299720">
                <a:moveTo>
                  <a:pt x="227471" y="0"/>
                </a:moveTo>
                <a:lnTo>
                  <a:pt x="182790" y="1182"/>
                </a:lnTo>
                <a:lnTo>
                  <a:pt x="138576" y="8012"/>
                </a:lnTo>
                <a:lnTo>
                  <a:pt x="94695" y="19999"/>
                </a:lnTo>
                <a:lnTo>
                  <a:pt x="57407" y="38896"/>
                </a:lnTo>
                <a:lnTo>
                  <a:pt x="28847" y="67209"/>
                </a:lnTo>
                <a:lnTo>
                  <a:pt x="10712" y="102940"/>
                </a:lnTo>
                <a:lnTo>
                  <a:pt x="4698" y="144089"/>
                </a:lnTo>
                <a:lnTo>
                  <a:pt x="3772" y="163235"/>
                </a:lnTo>
                <a:lnTo>
                  <a:pt x="1608" y="182275"/>
                </a:lnTo>
                <a:lnTo>
                  <a:pt x="0" y="201384"/>
                </a:lnTo>
                <a:lnTo>
                  <a:pt x="740" y="220736"/>
                </a:lnTo>
                <a:lnTo>
                  <a:pt x="9311" y="250173"/>
                </a:lnTo>
                <a:lnTo>
                  <a:pt x="25934" y="271672"/>
                </a:lnTo>
                <a:lnTo>
                  <a:pt x="49580" y="284108"/>
                </a:lnTo>
                <a:lnTo>
                  <a:pt x="79219" y="286357"/>
                </a:lnTo>
                <a:lnTo>
                  <a:pt x="93435" y="285728"/>
                </a:lnTo>
                <a:lnTo>
                  <a:pt x="107586" y="284809"/>
                </a:lnTo>
                <a:lnTo>
                  <a:pt x="120962" y="280907"/>
                </a:lnTo>
                <a:lnTo>
                  <a:pt x="132851" y="271331"/>
                </a:lnTo>
                <a:lnTo>
                  <a:pt x="135312" y="268295"/>
                </a:lnTo>
                <a:lnTo>
                  <a:pt x="142348" y="265436"/>
                </a:lnTo>
                <a:lnTo>
                  <a:pt x="189628" y="265436"/>
                </a:lnTo>
                <a:lnTo>
                  <a:pt x="197027" y="262943"/>
                </a:lnTo>
                <a:lnTo>
                  <a:pt x="221987" y="250827"/>
                </a:lnTo>
                <a:lnTo>
                  <a:pt x="249863" y="243950"/>
                </a:lnTo>
                <a:lnTo>
                  <a:pt x="362978" y="243950"/>
                </a:lnTo>
                <a:lnTo>
                  <a:pt x="373237" y="218790"/>
                </a:lnTo>
                <a:lnTo>
                  <a:pt x="374436" y="183669"/>
                </a:lnTo>
                <a:lnTo>
                  <a:pt x="371881" y="166158"/>
                </a:lnTo>
                <a:lnTo>
                  <a:pt x="369572" y="148277"/>
                </a:lnTo>
                <a:lnTo>
                  <a:pt x="369061" y="130201"/>
                </a:lnTo>
                <a:lnTo>
                  <a:pt x="371902" y="112100"/>
                </a:lnTo>
                <a:lnTo>
                  <a:pt x="372676" y="109315"/>
                </a:lnTo>
                <a:lnTo>
                  <a:pt x="373106" y="106006"/>
                </a:lnTo>
                <a:lnTo>
                  <a:pt x="372436" y="103242"/>
                </a:lnTo>
                <a:lnTo>
                  <a:pt x="364276" y="82080"/>
                </a:lnTo>
                <a:lnTo>
                  <a:pt x="352165" y="63252"/>
                </a:lnTo>
                <a:lnTo>
                  <a:pt x="338494" y="45358"/>
                </a:lnTo>
                <a:lnTo>
                  <a:pt x="325652" y="26993"/>
                </a:lnTo>
                <a:lnTo>
                  <a:pt x="315877" y="17054"/>
                </a:lnTo>
                <a:lnTo>
                  <a:pt x="302779" y="11084"/>
                </a:lnTo>
                <a:lnTo>
                  <a:pt x="287893" y="7558"/>
                </a:lnTo>
                <a:lnTo>
                  <a:pt x="272753" y="4952"/>
                </a:lnTo>
                <a:lnTo>
                  <a:pt x="227471" y="0"/>
                </a:lnTo>
                <a:close/>
              </a:path>
              <a:path w="374650" h="299720">
                <a:moveTo>
                  <a:pt x="189628" y="265436"/>
                </a:moveTo>
                <a:lnTo>
                  <a:pt x="142348" y="265436"/>
                </a:lnTo>
                <a:lnTo>
                  <a:pt x="145165" y="266787"/>
                </a:lnTo>
                <a:lnTo>
                  <a:pt x="172311" y="271272"/>
                </a:lnTo>
                <a:lnTo>
                  <a:pt x="189628" y="265436"/>
                </a:lnTo>
                <a:close/>
              </a:path>
            </a:pathLst>
          </a:custGeom>
          <a:solidFill>
            <a:srgbClr val="8FD32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5004636" y="3396284"/>
            <a:ext cx="87651" cy="659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4936829" y="3356204"/>
            <a:ext cx="17145" cy="7620"/>
          </a:xfrm>
          <a:custGeom>
            <a:avLst/>
            <a:gdLst/>
            <a:ahLst/>
            <a:cxnLst/>
            <a:rect l="l" t="t" r="r" b="b"/>
            <a:pathLst>
              <a:path w="17144" h="7620">
                <a:moveTo>
                  <a:pt x="0" y="0"/>
                </a:moveTo>
                <a:lnTo>
                  <a:pt x="5402" y="2638"/>
                </a:lnTo>
                <a:lnTo>
                  <a:pt x="7183" y="3612"/>
                </a:lnTo>
                <a:lnTo>
                  <a:pt x="9015" y="4355"/>
                </a:lnTo>
                <a:lnTo>
                  <a:pt x="11580" y="5455"/>
                </a:lnTo>
                <a:lnTo>
                  <a:pt x="14219" y="6450"/>
                </a:lnTo>
                <a:lnTo>
                  <a:pt x="16868" y="7528"/>
                </a:lnTo>
                <a:lnTo>
                  <a:pt x="15130" y="6607"/>
                </a:lnTo>
                <a:lnTo>
                  <a:pt x="13392" y="5560"/>
                </a:lnTo>
                <a:lnTo>
                  <a:pt x="11591" y="4774"/>
                </a:lnTo>
                <a:lnTo>
                  <a:pt x="9046" y="3601"/>
                </a:lnTo>
                <a:lnTo>
                  <a:pt x="6355" y="2607"/>
                </a:lnTo>
                <a:lnTo>
                  <a:pt x="0" y="0"/>
                </a:lnTo>
                <a:close/>
              </a:path>
            </a:pathLst>
          </a:custGeom>
          <a:solidFill>
            <a:srgbClr val="8FD327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4943312" y="3512925"/>
            <a:ext cx="63500" cy="104139"/>
          </a:xfrm>
          <a:custGeom>
            <a:avLst/>
            <a:gdLst/>
            <a:ahLst/>
            <a:cxnLst/>
            <a:rect l="l" t="t" r="r" b="b"/>
            <a:pathLst>
              <a:path w="63500" h="104139">
                <a:moveTo>
                  <a:pt x="6690" y="0"/>
                </a:moveTo>
                <a:lnTo>
                  <a:pt x="2792" y="1947"/>
                </a:lnTo>
                <a:lnTo>
                  <a:pt x="0" y="6010"/>
                </a:lnTo>
                <a:lnTo>
                  <a:pt x="139" y="10551"/>
                </a:lnTo>
                <a:lnTo>
                  <a:pt x="13835" y="50184"/>
                </a:lnTo>
                <a:lnTo>
                  <a:pt x="47147" y="91105"/>
                </a:lnTo>
                <a:lnTo>
                  <a:pt x="63111" y="103753"/>
                </a:lnTo>
                <a:lnTo>
                  <a:pt x="62274" y="91105"/>
                </a:lnTo>
                <a:lnTo>
                  <a:pt x="61810" y="81919"/>
                </a:lnTo>
                <a:lnTo>
                  <a:pt x="60776" y="73551"/>
                </a:lnTo>
                <a:lnTo>
                  <a:pt x="58389" y="66550"/>
                </a:lnTo>
                <a:lnTo>
                  <a:pt x="52396" y="45947"/>
                </a:lnTo>
                <a:lnTo>
                  <a:pt x="39935" y="29757"/>
                </a:lnTo>
                <a:lnTo>
                  <a:pt x="24570" y="15779"/>
                </a:lnTo>
                <a:lnTo>
                  <a:pt x="9867" y="1808"/>
                </a:lnTo>
                <a:lnTo>
                  <a:pt x="669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4265512" y="3218468"/>
            <a:ext cx="52705" cy="73660"/>
          </a:xfrm>
          <a:custGeom>
            <a:avLst/>
            <a:gdLst/>
            <a:ahLst/>
            <a:cxnLst/>
            <a:rect l="l" t="t" r="r" b="b"/>
            <a:pathLst>
              <a:path w="52705" h="73660">
                <a:moveTo>
                  <a:pt x="0" y="0"/>
                </a:moveTo>
                <a:lnTo>
                  <a:pt x="8774" y="20243"/>
                </a:lnTo>
                <a:lnTo>
                  <a:pt x="17847" y="41052"/>
                </a:lnTo>
                <a:lnTo>
                  <a:pt x="31145" y="59657"/>
                </a:lnTo>
                <a:lnTo>
                  <a:pt x="52595" y="73285"/>
                </a:lnTo>
                <a:lnTo>
                  <a:pt x="46150" y="62644"/>
                </a:lnTo>
                <a:lnTo>
                  <a:pt x="43222" y="49824"/>
                </a:lnTo>
                <a:lnTo>
                  <a:pt x="39444" y="38133"/>
                </a:lnTo>
                <a:lnTo>
                  <a:pt x="30449" y="30878"/>
                </a:lnTo>
                <a:lnTo>
                  <a:pt x="20068" y="24892"/>
                </a:lnTo>
                <a:lnTo>
                  <a:pt x="13131" y="16464"/>
                </a:lnTo>
                <a:lnTo>
                  <a:pt x="7241" y="7523"/>
                </a:lnTo>
                <a:lnTo>
                  <a:pt x="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5009359" y="3622302"/>
            <a:ext cx="19685" cy="22860"/>
          </a:xfrm>
          <a:custGeom>
            <a:avLst/>
            <a:gdLst/>
            <a:ahLst/>
            <a:cxnLst/>
            <a:rect l="l" t="t" r="r" b="b"/>
            <a:pathLst>
              <a:path w="19684" h="22860">
                <a:moveTo>
                  <a:pt x="0" y="0"/>
                </a:moveTo>
                <a:lnTo>
                  <a:pt x="126" y="9594"/>
                </a:lnTo>
                <a:lnTo>
                  <a:pt x="5893" y="14525"/>
                </a:lnTo>
                <a:lnTo>
                  <a:pt x="13489" y="17819"/>
                </a:lnTo>
                <a:lnTo>
                  <a:pt x="19098" y="22501"/>
                </a:lnTo>
                <a:lnTo>
                  <a:pt x="16663" y="14094"/>
                </a:lnTo>
                <a:lnTo>
                  <a:pt x="11147" y="9028"/>
                </a:lnTo>
                <a:lnTo>
                  <a:pt x="4832" y="5073"/>
                </a:lnTo>
                <a:lnTo>
                  <a:pt x="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3971705" y="3728844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13046" y="0"/>
                </a:moveTo>
                <a:lnTo>
                  <a:pt x="5769" y="125"/>
                </a:lnTo>
                <a:lnTo>
                  <a:pt x="0" y="3141"/>
                </a:lnTo>
                <a:lnTo>
                  <a:pt x="4450" y="11633"/>
                </a:lnTo>
                <a:lnTo>
                  <a:pt x="10209" y="8628"/>
                </a:lnTo>
                <a:lnTo>
                  <a:pt x="14470" y="2743"/>
                </a:lnTo>
                <a:lnTo>
                  <a:pt x="13046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6143075" y="2198435"/>
            <a:ext cx="389255" cy="354330"/>
          </a:xfrm>
          <a:custGeom>
            <a:avLst/>
            <a:gdLst/>
            <a:ahLst/>
            <a:cxnLst/>
            <a:rect l="l" t="t" r="r" b="b"/>
            <a:pathLst>
              <a:path w="389255" h="354330">
                <a:moveTo>
                  <a:pt x="380283" y="233947"/>
                </a:moveTo>
                <a:lnTo>
                  <a:pt x="94618" y="233947"/>
                </a:lnTo>
                <a:lnTo>
                  <a:pt x="102052" y="235497"/>
                </a:lnTo>
                <a:lnTo>
                  <a:pt x="103633" y="238177"/>
                </a:lnTo>
                <a:lnTo>
                  <a:pt x="123693" y="257009"/>
                </a:lnTo>
                <a:lnTo>
                  <a:pt x="148864" y="263844"/>
                </a:lnTo>
                <a:lnTo>
                  <a:pt x="176345" y="267668"/>
                </a:lnTo>
                <a:lnTo>
                  <a:pt x="203337" y="277464"/>
                </a:lnTo>
                <a:lnTo>
                  <a:pt x="199808" y="284050"/>
                </a:lnTo>
                <a:lnTo>
                  <a:pt x="196447" y="288825"/>
                </a:lnTo>
                <a:lnTo>
                  <a:pt x="194562" y="294134"/>
                </a:lnTo>
                <a:lnTo>
                  <a:pt x="190785" y="317327"/>
                </a:lnTo>
                <a:lnTo>
                  <a:pt x="196382" y="336415"/>
                </a:lnTo>
                <a:lnTo>
                  <a:pt x="210503" y="349284"/>
                </a:lnTo>
                <a:lnTo>
                  <a:pt x="232300" y="353818"/>
                </a:lnTo>
                <a:lnTo>
                  <a:pt x="264635" y="351183"/>
                </a:lnTo>
                <a:lnTo>
                  <a:pt x="294206" y="342511"/>
                </a:lnTo>
                <a:lnTo>
                  <a:pt x="319847" y="325209"/>
                </a:lnTo>
                <a:lnTo>
                  <a:pt x="340390" y="296689"/>
                </a:lnTo>
                <a:lnTo>
                  <a:pt x="348006" y="280723"/>
                </a:lnTo>
                <a:lnTo>
                  <a:pt x="356037" y="264582"/>
                </a:lnTo>
                <a:lnTo>
                  <a:pt x="365673" y="249278"/>
                </a:lnTo>
                <a:lnTo>
                  <a:pt x="378107" y="235821"/>
                </a:lnTo>
                <a:lnTo>
                  <a:pt x="380283" y="233947"/>
                </a:lnTo>
                <a:close/>
              </a:path>
              <a:path w="389255" h="354330">
                <a:moveTo>
                  <a:pt x="157523" y="0"/>
                </a:moveTo>
                <a:lnTo>
                  <a:pt x="118039" y="7636"/>
                </a:lnTo>
                <a:lnTo>
                  <a:pt x="83090" y="27235"/>
                </a:lnTo>
                <a:lnTo>
                  <a:pt x="55195" y="58078"/>
                </a:lnTo>
                <a:lnTo>
                  <a:pt x="43771" y="73466"/>
                </a:lnTo>
                <a:lnTo>
                  <a:pt x="31379" y="88081"/>
                </a:lnTo>
                <a:lnTo>
                  <a:pt x="19411" y="103063"/>
                </a:lnTo>
                <a:lnTo>
                  <a:pt x="9259" y="119553"/>
                </a:lnTo>
                <a:lnTo>
                  <a:pt x="0" y="148779"/>
                </a:lnTo>
                <a:lnTo>
                  <a:pt x="1847" y="175894"/>
                </a:lnTo>
                <a:lnTo>
                  <a:pt x="37949" y="217738"/>
                </a:lnTo>
                <a:lnTo>
                  <a:pt x="75674" y="236443"/>
                </a:lnTo>
                <a:lnTo>
                  <a:pt x="90880" y="235099"/>
                </a:lnTo>
                <a:lnTo>
                  <a:pt x="94618" y="233947"/>
                </a:lnTo>
                <a:lnTo>
                  <a:pt x="380295" y="233937"/>
                </a:lnTo>
                <a:lnTo>
                  <a:pt x="382494" y="231434"/>
                </a:lnTo>
                <a:lnTo>
                  <a:pt x="383478" y="228764"/>
                </a:lnTo>
                <a:lnTo>
                  <a:pt x="388472" y="206635"/>
                </a:lnTo>
                <a:lnTo>
                  <a:pt x="388885" y="184254"/>
                </a:lnTo>
                <a:lnTo>
                  <a:pt x="387482" y="161780"/>
                </a:lnTo>
                <a:lnTo>
                  <a:pt x="387028" y="139374"/>
                </a:lnTo>
                <a:lnTo>
                  <a:pt x="366474" y="102215"/>
                </a:lnTo>
                <a:lnTo>
                  <a:pt x="320474" y="62316"/>
                </a:lnTo>
                <a:lnTo>
                  <a:pt x="282692" y="38432"/>
                </a:lnTo>
                <a:lnTo>
                  <a:pt x="242156" y="19499"/>
                </a:lnTo>
                <a:lnTo>
                  <a:pt x="199023" y="5043"/>
                </a:lnTo>
                <a:lnTo>
                  <a:pt x="157523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3518164" y="3333587"/>
            <a:ext cx="79239" cy="848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3097543" y="3676506"/>
            <a:ext cx="44450" cy="32384"/>
          </a:xfrm>
          <a:custGeom>
            <a:avLst/>
            <a:gdLst/>
            <a:ahLst/>
            <a:cxnLst/>
            <a:rect l="l" t="t" r="r" b="b"/>
            <a:pathLst>
              <a:path w="44450" h="32385">
                <a:moveTo>
                  <a:pt x="26507" y="0"/>
                </a:moveTo>
                <a:lnTo>
                  <a:pt x="14444" y="5775"/>
                </a:lnTo>
                <a:lnTo>
                  <a:pt x="6174" y="16805"/>
                </a:lnTo>
                <a:lnTo>
                  <a:pt x="0" y="32261"/>
                </a:lnTo>
                <a:lnTo>
                  <a:pt x="15061" y="29329"/>
                </a:lnTo>
                <a:lnTo>
                  <a:pt x="26817" y="23233"/>
                </a:lnTo>
                <a:lnTo>
                  <a:pt x="36180" y="13661"/>
                </a:lnTo>
                <a:lnTo>
                  <a:pt x="44061" y="304"/>
                </a:lnTo>
                <a:lnTo>
                  <a:pt x="26507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6661541" y="1884671"/>
            <a:ext cx="63945" cy="896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6645783" y="3714750"/>
            <a:ext cx="24130" cy="22225"/>
          </a:xfrm>
          <a:custGeom>
            <a:avLst/>
            <a:gdLst/>
            <a:ahLst/>
            <a:cxnLst/>
            <a:rect l="l" t="t" r="r" b="b"/>
            <a:pathLst>
              <a:path w="24130" h="22225">
                <a:moveTo>
                  <a:pt x="19308" y="0"/>
                </a:moveTo>
                <a:lnTo>
                  <a:pt x="12847" y="3308"/>
                </a:lnTo>
                <a:lnTo>
                  <a:pt x="6523" y="3654"/>
                </a:lnTo>
                <a:lnTo>
                  <a:pt x="4638" y="6607"/>
                </a:lnTo>
                <a:lnTo>
                  <a:pt x="0" y="11004"/>
                </a:lnTo>
                <a:lnTo>
                  <a:pt x="2942" y="18470"/>
                </a:lnTo>
                <a:lnTo>
                  <a:pt x="8156" y="21852"/>
                </a:lnTo>
                <a:lnTo>
                  <a:pt x="14606" y="20083"/>
                </a:lnTo>
                <a:lnTo>
                  <a:pt x="20826" y="18313"/>
                </a:lnTo>
                <a:lnTo>
                  <a:pt x="24124" y="13936"/>
                </a:lnTo>
                <a:lnTo>
                  <a:pt x="21967" y="7612"/>
                </a:lnTo>
                <a:lnTo>
                  <a:pt x="19308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6641683" y="1807117"/>
            <a:ext cx="10160" cy="15875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0" y="0"/>
                </a:moveTo>
                <a:lnTo>
                  <a:pt x="3026" y="5193"/>
                </a:lnTo>
                <a:lnTo>
                  <a:pt x="3957" y="6994"/>
                </a:lnTo>
                <a:lnTo>
                  <a:pt x="5067" y="8628"/>
                </a:lnTo>
                <a:lnTo>
                  <a:pt x="6596" y="10973"/>
                </a:lnTo>
                <a:lnTo>
                  <a:pt x="8230" y="13277"/>
                </a:lnTo>
                <a:lnTo>
                  <a:pt x="9832" y="15633"/>
                </a:lnTo>
                <a:lnTo>
                  <a:pt x="8900" y="13905"/>
                </a:lnTo>
                <a:lnTo>
                  <a:pt x="8031" y="12072"/>
                </a:lnTo>
                <a:lnTo>
                  <a:pt x="6973" y="10408"/>
                </a:lnTo>
                <a:lnTo>
                  <a:pt x="5518" y="8031"/>
                </a:lnTo>
                <a:lnTo>
                  <a:pt x="3842" y="5696"/>
                </a:lnTo>
                <a:lnTo>
                  <a:pt x="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00" b="0" i="0">
                <a:solidFill>
                  <a:srgbClr val="8FD32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9B04F-F3B4-41EB-8BBF-835F46134A94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239163" y="4981894"/>
            <a:ext cx="11865723" cy="6328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977040" y="5766131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8920" y="0"/>
                </a:moveTo>
                <a:lnTo>
                  <a:pt x="4020" y="3497"/>
                </a:lnTo>
                <a:lnTo>
                  <a:pt x="0" y="8934"/>
                </a:lnTo>
                <a:lnTo>
                  <a:pt x="834" y="14956"/>
                </a:lnTo>
                <a:lnTo>
                  <a:pt x="3699" y="21934"/>
                </a:lnTo>
                <a:lnTo>
                  <a:pt x="5769" y="30239"/>
                </a:lnTo>
                <a:lnTo>
                  <a:pt x="13065" y="25223"/>
                </a:lnTo>
                <a:lnTo>
                  <a:pt x="19263" y="20895"/>
                </a:lnTo>
                <a:lnTo>
                  <a:pt x="22858" y="15855"/>
                </a:lnTo>
                <a:lnTo>
                  <a:pt x="22344" y="8701"/>
                </a:lnTo>
                <a:lnTo>
                  <a:pt x="19276" y="52"/>
                </a:lnTo>
                <a:lnTo>
                  <a:pt x="8920" y="0"/>
                </a:lnTo>
                <a:close/>
              </a:path>
            </a:pathLst>
          </a:custGeom>
          <a:solidFill>
            <a:srgbClr val="8FD32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9303446" y="4588171"/>
            <a:ext cx="19685" cy="64135"/>
          </a:xfrm>
          <a:custGeom>
            <a:avLst/>
            <a:gdLst/>
            <a:ahLst/>
            <a:cxnLst/>
            <a:rect l="l" t="t" r="r" b="b"/>
            <a:pathLst>
              <a:path w="19684" h="64135">
                <a:moveTo>
                  <a:pt x="9110" y="0"/>
                </a:moveTo>
                <a:lnTo>
                  <a:pt x="9110" y="3350"/>
                </a:lnTo>
                <a:lnTo>
                  <a:pt x="5645" y="13484"/>
                </a:lnTo>
                <a:lnTo>
                  <a:pt x="1873" y="23781"/>
                </a:lnTo>
                <a:lnTo>
                  <a:pt x="0" y="34405"/>
                </a:lnTo>
                <a:lnTo>
                  <a:pt x="2109" y="44912"/>
                </a:lnTo>
                <a:lnTo>
                  <a:pt x="2230" y="50595"/>
                </a:lnTo>
                <a:lnTo>
                  <a:pt x="5675" y="55652"/>
                </a:lnTo>
                <a:lnTo>
                  <a:pt x="19078" y="26962"/>
                </a:lnTo>
                <a:lnTo>
                  <a:pt x="19078" y="11853"/>
                </a:lnTo>
                <a:lnTo>
                  <a:pt x="15801" y="5067"/>
                </a:lnTo>
                <a:lnTo>
                  <a:pt x="15801" y="1706"/>
                </a:lnTo>
                <a:lnTo>
                  <a:pt x="911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9552809" y="4284841"/>
            <a:ext cx="11430" cy="47625"/>
          </a:xfrm>
          <a:custGeom>
            <a:avLst/>
            <a:gdLst/>
            <a:ahLst/>
            <a:cxnLst/>
            <a:rect l="l" t="t" r="r" b="b"/>
            <a:pathLst>
              <a:path w="11430" h="47625">
                <a:moveTo>
                  <a:pt x="9144" y="0"/>
                </a:moveTo>
                <a:lnTo>
                  <a:pt x="7590" y="5294"/>
                </a:lnTo>
                <a:lnTo>
                  <a:pt x="7017" y="10915"/>
                </a:lnTo>
                <a:lnTo>
                  <a:pt x="5829" y="16553"/>
                </a:lnTo>
                <a:lnTo>
                  <a:pt x="2432" y="21894"/>
                </a:lnTo>
                <a:lnTo>
                  <a:pt x="0" y="27487"/>
                </a:lnTo>
                <a:lnTo>
                  <a:pt x="1089" y="33878"/>
                </a:lnTo>
                <a:lnTo>
                  <a:pt x="2850" y="40592"/>
                </a:lnTo>
                <a:lnTo>
                  <a:pt x="2432" y="47150"/>
                </a:lnTo>
                <a:lnTo>
                  <a:pt x="9139" y="35533"/>
                </a:lnTo>
                <a:lnTo>
                  <a:pt x="10818" y="23575"/>
                </a:lnTo>
                <a:lnTo>
                  <a:pt x="9144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8284893" y="4298774"/>
            <a:ext cx="191307" cy="1997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9909966" y="4847609"/>
            <a:ext cx="57150" cy="55880"/>
          </a:xfrm>
          <a:custGeom>
            <a:avLst/>
            <a:gdLst/>
            <a:ahLst/>
            <a:cxnLst/>
            <a:rect l="l" t="t" r="r" b="b"/>
            <a:pathLst>
              <a:path w="57150" h="55879">
                <a:moveTo>
                  <a:pt x="42131" y="50649"/>
                </a:moveTo>
                <a:lnTo>
                  <a:pt x="7048" y="50649"/>
                </a:lnTo>
                <a:lnTo>
                  <a:pt x="13504" y="50880"/>
                </a:lnTo>
                <a:lnTo>
                  <a:pt x="19548" y="51806"/>
                </a:lnTo>
                <a:lnTo>
                  <a:pt x="25360" y="53108"/>
                </a:lnTo>
                <a:lnTo>
                  <a:pt x="29182" y="54061"/>
                </a:lnTo>
                <a:lnTo>
                  <a:pt x="32501" y="55652"/>
                </a:lnTo>
                <a:lnTo>
                  <a:pt x="36710" y="54176"/>
                </a:lnTo>
                <a:lnTo>
                  <a:pt x="42131" y="50649"/>
                </a:lnTo>
                <a:close/>
              </a:path>
              <a:path w="57150" h="55879">
                <a:moveTo>
                  <a:pt x="26470" y="0"/>
                </a:moveTo>
                <a:lnTo>
                  <a:pt x="15792" y="2765"/>
                </a:lnTo>
                <a:lnTo>
                  <a:pt x="7346" y="8795"/>
                </a:lnTo>
                <a:lnTo>
                  <a:pt x="1878" y="17425"/>
                </a:lnTo>
                <a:lnTo>
                  <a:pt x="136" y="27988"/>
                </a:lnTo>
                <a:lnTo>
                  <a:pt x="356" y="35307"/>
                </a:lnTo>
                <a:lnTo>
                  <a:pt x="2335" y="42606"/>
                </a:lnTo>
                <a:lnTo>
                  <a:pt x="0" y="51432"/>
                </a:lnTo>
                <a:lnTo>
                  <a:pt x="7048" y="50649"/>
                </a:lnTo>
                <a:lnTo>
                  <a:pt x="42131" y="50649"/>
                </a:lnTo>
                <a:lnTo>
                  <a:pt x="45022" y="48767"/>
                </a:lnTo>
                <a:lnTo>
                  <a:pt x="51901" y="39875"/>
                </a:lnTo>
                <a:lnTo>
                  <a:pt x="56153" y="29480"/>
                </a:lnTo>
                <a:lnTo>
                  <a:pt x="56584" y="19559"/>
                </a:lnTo>
                <a:lnTo>
                  <a:pt x="52995" y="10332"/>
                </a:lnTo>
                <a:lnTo>
                  <a:pt x="46734" y="3964"/>
                </a:lnTo>
                <a:lnTo>
                  <a:pt x="37869" y="504"/>
                </a:lnTo>
                <a:lnTo>
                  <a:pt x="2647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906423" y="4167899"/>
            <a:ext cx="46990" cy="40005"/>
          </a:xfrm>
          <a:custGeom>
            <a:avLst/>
            <a:gdLst/>
            <a:ahLst/>
            <a:cxnLst/>
            <a:rect l="l" t="t" r="r" b="b"/>
            <a:pathLst>
              <a:path w="46990" h="40004">
                <a:moveTo>
                  <a:pt x="10729" y="0"/>
                </a:moveTo>
                <a:lnTo>
                  <a:pt x="1947" y="4616"/>
                </a:lnTo>
                <a:lnTo>
                  <a:pt x="890" y="5632"/>
                </a:lnTo>
                <a:lnTo>
                  <a:pt x="303" y="7391"/>
                </a:lnTo>
                <a:lnTo>
                  <a:pt x="0" y="8888"/>
                </a:lnTo>
                <a:lnTo>
                  <a:pt x="1899" y="18270"/>
                </a:lnTo>
                <a:lnTo>
                  <a:pt x="8955" y="28600"/>
                </a:lnTo>
                <a:lnTo>
                  <a:pt x="18441" y="36833"/>
                </a:lnTo>
                <a:lnTo>
                  <a:pt x="27632" y="39924"/>
                </a:lnTo>
                <a:lnTo>
                  <a:pt x="34394" y="38203"/>
                </a:lnTo>
                <a:lnTo>
                  <a:pt x="46813" y="6093"/>
                </a:lnTo>
                <a:lnTo>
                  <a:pt x="36449" y="6093"/>
                </a:lnTo>
                <a:lnTo>
                  <a:pt x="27849" y="4266"/>
                </a:lnTo>
                <a:lnTo>
                  <a:pt x="19320" y="1059"/>
                </a:lnTo>
                <a:lnTo>
                  <a:pt x="10729" y="0"/>
                </a:lnTo>
                <a:close/>
              </a:path>
              <a:path w="46990" h="40004">
                <a:moveTo>
                  <a:pt x="46815" y="6040"/>
                </a:moveTo>
                <a:lnTo>
                  <a:pt x="36449" y="6093"/>
                </a:lnTo>
                <a:lnTo>
                  <a:pt x="46813" y="6093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9677664" y="4566081"/>
            <a:ext cx="31750" cy="28575"/>
          </a:xfrm>
          <a:custGeom>
            <a:avLst/>
            <a:gdLst/>
            <a:ahLst/>
            <a:cxnLst/>
            <a:rect l="l" t="t" r="r" b="b"/>
            <a:pathLst>
              <a:path w="31750" h="28575">
                <a:moveTo>
                  <a:pt x="12648" y="0"/>
                </a:moveTo>
                <a:lnTo>
                  <a:pt x="6680" y="1392"/>
                </a:lnTo>
                <a:lnTo>
                  <a:pt x="0" y="3675"/>
                </a:lnTo>
                <a:lnTo>
                  <a:pt x="921" y="12407"/>
                </a:lnTo>
                <a:lnTo>
                  <a:pt x="3011" y="19502"/>
                </a:lnTo>
                <a:lnTo>
                  <a:pt x="7287" y="24749"/>
                </a:lnTo>
                <a:lnTo>
                  <a:pt x="13260" y="27720"/>
                </a:lnTo>
                <a:lnTo>
                  <a:pt x="20439" y="27988"/>
                </a:lnTo>
                <a:lnTo>
                  <a:pt x="31716" y="26135"/>
                </a:lnTo>
                <a:lnTo>
                  <a:pt x="12648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8103594" y="4252766"/>
            <a:ext cx="15240" cy="45085"/>
          </a:xfrm>
          <a:custGeom>
            <a:avLst/>
            <a:gdLst/>
            <a:ahLst/>
            <a:cxnLst/>
            <a:rect l="l" t="t" r="r" b="b"/>
            <a:pathLst>
              <a:path w="15240" h="45085">
                <a:moveTo>
                  <a:pt x="0" y="0"/>
                </a:moveTo>
                <a:lnTo>
                  <a:pt x="0" y="44972"/>
                </a:lnTo>
                <a:lnTo>
                  <a:pt x="14774" y="44972"/>
                </a:lnTo>
                <a:lnTo>
                  <a:pt x="14774" y="314"/>
                </a:lnTo>
                <a:lnTo>
                  <a:pt x="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418678" y="3916592"/>
            <a:ext cx="2494915" cy="3176270"/>
          </a:xfrm>
          <a:custGeom>
            <a:avLst/>
            <a:gdLst/>
            <a:ahLst/>
            <a:cxnLst/>
            <a:rect l="l" t="t" r="r" b="b"/>
            <a:pathLst>
              <a:path w="2494915" h="3176270">
                <a:moveTo>
                  <a:pt x="289321" y="1009330"/>
                </a:moveTo>
                <a:lnTo>
                  <a:pt x="289331" y="1012545"/>
                </a:lnTo>
                <a:lnTo>
                  <a:pt x="0" y="1012545"/>
                </a:lnTo>
                <a:lnTo>
                  <a:pt x="0" y="2923492"/>
                </a:lnTo>
                <a:lnTo>
                  <a:pt x="190329" y="3176018"/>
                </a:lnTo>
                <a:lnTo>
                  <a:pt x="455096" y="3176018"/>
                </a:lnTo>
                <a:lnTo>
                  <a:pt x="455096" y="3175693"/>
                </a:lnTo>
                <a:lnTo>
                  <a:pt x="1590475" y="3175693"/>
                </a:lnTo>
                <a:lnTo>
                  <a:pt x="1654971" y="3173891"/>
                </a:lnTo>
                <a:lnTo>
                  <a:pt x="1717094" y="3168569"/>
                </a:lnTo>
                <a:lnTo>
                  <a:pt x="1776732" y="3160041"/>
                </a:lnTo>
                <a:lnTo>
                  <a:pt x="1833772" y="3148618"/>
                </a:lnTo>
                <a:lnTo>
                  <a:pt x="1888102" y="3134612"/>
                </a:lnTo>
                <a:lnTo>
                  <a:pt x="1939610" y="3118335"/>
                </a:lnTo>
                <a:lnTo>
                  <a:pt x="1988184" y="3100100"/>
                </a:lnTo>
                <a:lnTo>
                  <a:pt x="2033711" y="3080218"/>
                </a:lnTo>
                <a:lnTo>
                  <a:pt x="2076079" y="3059001"/>
                </a:lnTo>
                <a:lnTo>
                  <a:pt x="2115176" y="3036762"/>
                </a:lnTo>
                <a:lnTo>
                  <a:pt x="2150891" y="3013811"/>
                </a:lnTo>
                <a:lnTo>
                  <a:pt x="2183109" y="2990462"/>
                </a:lnTo>
                <a:lnTo>
                  <a:pt x="2236612" y="2943816"/>
                </a:lnTo>
                <a:lnTo>
                  <a:pt x="2270677" y="2907862"/>
                </a:lnTo>
                <a:lnTo>
                  <a:pt x="2302756" y="2870129"/>
                </a:lnTo>
                <a:lnTo>
                  <a:pt x="2332742" y="2830736"/>
                </a:lnTo>
                <a:lnTo>
                  <a:pt x="2360529" y="2789806"/>
                </a:lnTo>
                <a:lnTo>
                  <a:pt x="2386010" y="2747458"/>
                </a:lnTo>
                <a:lnTo>
                  <a:pt x="2409078" y="2703815"/>
                </a:lnTo>
                <a:lnTo>
                  <a:pt x="2429628" y="2658998"/>
                </a:lnTo>
                <a:lnTo>
                  <a:pt x="2439288" y="2634275"/>
                </a:lnTo>
                <a:lnTo>
                  <a:pt x="489136" y="2634275"/>
                </a:lnTo>
                <a:lnTo>
                  <a:pt x="489136" y="1743140"/>
                </a:lnTo>
                <a:lnTo>
                  <a:pt x="2289822" y="1742127"/>
                </a:lnTo>
                <a:lnTo>
                  <a:pt x="2266687" y="1710498"/>
                </a:lnTo>
                <a:lnTo>
                  <a:pt x="2236005" y="1670305"/>
                </a:lnTo>
                <a:lnTo>
                  <a:pt x="2200559" y="1626900"/>
                </a:lnTo>
                <a:lnTo>
                  <a:pt x="2168203" y="1591392"/>
                </a:lnTo>
                <a:lnTo>
                  <a:pt x="2138592" y="1562507"/>
                </a:lnTo>
                <a:lnTo>
                  <a:pt x="2111380" y="1538968"/>
                </a:lnTo>
                <a:lnTo>
                  <a:pt x="2092614" y="1519099"/>
                </a:lnTo>
                <a:lnTo>
                  <a:pt x="2072511" y="1498937"/>
                </a:lnTo>
                <a:lnTo>
                  <a:pt x="2051040" y="1478419"/>
                </a:lnTo>
                <a:lnTo>
                  <a:pt x="2028168" y="1457484"/>
                </a:lnTo>
                <a:lnTo>
                  <a:pt x="2060536" y="1419064"/>
                </a:lnTo>
                <a:lnTo>
                  <a:pt x="2090757" y="1376892"/>
                </a:lnTo>
                <a:lnTo>
                  <a:pt x="2118535" y="1331737"/>
                </a:lnTo>
                <a:lnTo>
                  <a:pt x="2143574" y="1284368"/>
                </a:lnTo>
                <a:lnTo>
                  <a:pt x="2165575" y="1235552"/>
                </a:lnTo>
                <a:lnTo>
                  <a:pt x="2179045" y="1199837"/>
                </a:lnTo>
                <a:lnTo>
                  <a:pt x="433337" y="1199837"/>
                </a:lnTo>
                <a:lnTo>
                  <a:pt x="289321" y="1009330"/>
                </a:lnTo>
                <a:close/>
              </a:path>
              <a:path w="2494915" h="3176270">
                <a:moveTo>
                  <a:pt x="2289822" y="1742127"/>
                </a:moveTo>
                <a:lnTo>
                  <a:pt x="1432372" y="1742127"/>
                </a:lnTo>
                <a:lnTo>
                  <a:pt x="1557421" y="1742380"/>
                </a:lnTo>
                <a:lnTo>
                  <a:pt x="1588894" y="1743140"/>
                </a:lnTo>
                <a:lnTo>
                  <a:pt x="1656970" y="1750010"/>
                </a:lnTo>
                <a:lnTo>
                  <a:pt x="1718617" y="1762569"/>
                </a:lnTo>
                <a:lnTo>
                  <a:pt x="1773956" y="1780113"/>
                </a:lnTo>
                <a:lnTo>
                  <a:pt x="1823107" y="1801936"/>
                </a:lnTo>
                <a:lnTo>
                  <a:pt x="1866189" y="1827333"/>
                </a:lnTo>
                <a:lnTo>
                  <a:pt x="1903324" y="1855599"/>
                </a:lnTo>
                <a:lnTo>
                  <a:pt x="1934630" y="1886029"/>
                </a:lnTo>
                <a:lnTo>
                  <a:pt x="1960229" y="1917919"/>
                </a:lnTo>
                <a:lnTo>
                  <a:pt x="1980240" y="1950562"/>
                </a:lnTo>
                <a:lnTo>
                  <a:pt x="2003980" y="2015292"/>
                </a:lnTo>
                <a:lnTo>
                  <a:pt x="2007949" y="2045969"/>
                </a:lnTo>
                <a:lnTo>
                  <a:pt x="2008985" y="2046209"/>
                </a:lnTo>
                <a:lnTo>
                  <a:pt x="2009457" y="2057183"/>
                </a:lnTo>
                <a:lnTo>
                  <a:pt x="2009457" y="2062586"/>
                </a:lnTo>
                <a:lnTo>
                  <a:pt x="2007430" y="2111175"/>
                </a:lnTo>
                <a:lnTo>
                  <a:pt x="2001458" y="2158840"/>
                </a:lnTo>
                <a:lnTo>
                  <a:pt x="1991704" y="2205393"/>
                </a:lnTo>
                <a:lnTo>
                  <a:pt x="1978330" y="2250643"/>
                </a:lnTo>
                <a:lnTo>
                  <a:pt x="1961500" y="2294403"/>
                </a:lnTo>
                <a:lnTo>
                  <a:pt x="1941376" y="2336482"/>
                </a:lnTo>
                <a:lnTo>
                  <a:pt x="1918121" y="2376691"/>
                </a:lnTo>
                <a:lnTo>
                  <a:pt x="1891898" y="2414840"/>
                </a:lnTo>
                <a:lnTo>
                  <a:pt x="1862871" y="2450741"/>
                </a:lnTo>
                <a:lnTo>
                  <a:pt x="1831201" y="2484204"/>
                </a:lnTo>
                <a:lnTo>
                  <a:pt x="1797051" y="2515040"/>
                </a:lnTo>
                <a:lnTo>
                  <a:pt x="1760586" y="2543059"/>
                </a:lnTo>
                <a:lnTo>
                  <a:pt x="1721966" y="2568071"/>
                </a:lnTo>
                <a:lnTo>
                  <a:pt x="1681356" y="2589889"/>
                </a:lnTo>
                <a:lnTo>
                  <a:pt x="1638918" y="2608322"/>
                </a:lnTo>
                <a:lnTo>
                  <a:pt x="1594814" y="2623180"/>
                </a:lnTo>
                <a:lnTo>
                  <a:pt x="1549209" y="2634275"/>
                </a:lnTo>
                <a:lnTo>
                  <a:pt x="2439288" y="2634275"/>
                </a:lnTo>
                <a:lnTo>
                  <a:pt x="2462742" y="2566326"/>
                </a:lnTo>
                <a:lnTo>
                  <a:pt x="2475094" y="2518713"/>
                </a:lnTo>
                <a:lnTo>
                  <a:pt x="2484500" y="2470410"/>
                </a:lnTo>
                <a:lnTo>
                  <a:pt x="2490854" y="2421539"/>
                </a:lnTo>
                <a:lnTo>
                  <a:pt x="2494049" y="2372220"/>
                </a:lnTo>
                <a:lnTo>
                  <a:pt x="2494437" y="2311685"/>
                </a:lnTo>
                <a:lnTo>
                  <a:pt x="2491724" y="2254133"/>
                </a:lnTo>
                <a:lnTo>
                  <a:pt x="2486047" y="2199329"/>
                </a:lnTo>
                <a:lnTo>
                  <a:pt x="2477540" y="2147037"/>
                </a:lnTo>
                <a:lnTo>
                  <a:pt x="2466340" y="2097021"/>
                </a:lnTo>
                <a:lnTo>
                  <a:pt x="2452582" y="2049047"/>
                </a:lnTo>
                <a:lnTo>
                  <a:pt x="2436401" y="2002879"/>
                </a:lnTo>
                <a:lnTo>
                  <a:pt x="2417932" y="1958282"/>
                </a:lnTo>
                <a:lnTo>
                  <a:pt x="2397313" y="1915019"/>
                </a:lnTo>
                <a:lnTo>
                  <a:pt x="2374677" y="1872857"/>
                </a:lnTo>
                <a:lnTo>
                  <a:pt x="2350161" y="1831559"/>
                </a:lnTo>
                <a:lnTo>
                  <a:pt x="2323901" y="1790890"/>
                </a:lnTo>
                <a:lnTo>
                  <a:pt x="2296030" y="1750615"/>
                </a:lnTo>
                <a:lnTo>
                  <a:pt x="2289822" y="1742127"/>
                </a:lnTo>
                <a:close/>
              </a:path>
              <a:path w="2494915" h="3176270">
                <a:moveTo>
                  <a:pt x="817720" y="691099"/>
                </a:moveTo>
                <a:lnTo>
                  <a:pt x="479671" y="691099"/>
                </a:lnTo>
                <a:lnTo>
                  <a:pt x="881114" y="1199837"/>
                </a:lnTo>
                <a:lnTo>
                  <a:pt x="1214172" y="1199837"/>
                </a:lnTo>
                <a:lnTo>
                  <a:pt x="817720" y="691099"/>
                </a:lnTo>
                <a:close/>
              </a:path>
              <a:path w="2494915" h="3176270">
                <a:moveTo>
                  <a:pt x="1319331" y="0"/>
                </a:moveTo>
                <a:lnTo>
                  <a:pt x="1021717" y="0"/>
                </a:lnTo>
                <a:lnTo>
                  <a:pt x="1021717" y="289614"/>
                </a:lnTo>
                <a:lnTo>
                  <a:pt x="1200727" y="541742"/>
                </a:lnTo>
                <a:lnTo>
                  <a:pt x="1532948" y="541742"/>
                </a:lnTo>
                <a:lnTo>
                  <a:pt x="1565522" y="545853"/>
                </a:lnTo>
                <a:lnTo>
                  <a:pt x="1604157" y="556276"/>
                </a:lnTo>
                <a:lnTo>
                  <a:pt x="1641854" y="570146"/>
                </a:lnTo>
                <a:lnTo>
                  <a:pt x="1683969" y="590976"/>
                </a:lnTo>
                <a:lnTo>
                  <a:pt x="1727622" y="624954"/>
                </a:lnTo>
                <a:lnTo>
                  <a:pt x="1742330" y="681612"/>
                </a:lnTo>
                <a:lnTo>
                  <a:pt x="1742078" y="713046"/>
                </a:lnTo>
                <a:lnTo>
                  <a:pt x="1738890" y="791038"/>
                </a:lnTo>
                <a:lnTo>
                  <a:pt x="1731978" y="836195"/>
                </a:lnTo>
                <a:lnTo>
                  <a:pt x="1720741" y="879793"/>
                </a:lnTo>
                <a:lnTo>
                  <a:pt x="1705409" y="921603"/>
                </a:lnTo>
                <a:lnTo>
                  <a:pt x="1686212" y="961393"/>
                </a:lnTo>
                <a:lnTo>
                  <a:pt x="1663382" y="998932"/>
                </a:lnTo>
                <a:lnTo>
                  <a:pt x="1637149" y="1033991"/>
                </a:lnTo>
                <a:lnTo>
                  <a:pt x="1607742" y="1066339"/>
                </a:lnTo>
                <a:lnTo>
                  <a:pt x="1575394" y="1095744"/>
                </a:lnTo>
                <a:lnTo>
                  <a:pt x="1540335" y="1121977"/>
                </a:lnTo>
                <a:lnTo>
                  <a:pt x="1502796" y="1144807"/>
                </a:lnTo>
                <a:lnTo>
                  <a:pt x="1463006" y="1164003"/>
                </a:lnTo>
                <a:lnTo>
                  <a:pt x="1421197" y="1179335"/>
                </a:lnTo>
                <a:lnTo>
                  <a:pt x="1377599" y="1190571"/>
                </a:lnTo>
                <a:lnTo>
                  <a:pt x="1332443" y="1197482"/>
                </a:lnTo>
                <a:lnTo>
                  <a:pt x="1285960" y="1199837"/>
                </a:lnTo>
                <a:lnTo>
                  <a:pt x="2179045" y="1199837"/>
                </a:lnTo>
                <a:lnTo>
                  <a:pt x="2199278" y="1136657"/>
                </a:lnTo>
                <a:lnTo>
                  <a:pt x="2210386" y="1088114"/>
                </a:lnTo>
                <a:lnTo>
                  <a:pt x="2217268" y="1041199"/>
                </a:lnTo>
                <a:lnTo>
                  <a:pt x="2219628" y="996681"/>
                </a:lnTo>
                <a:lnTo>
                  <a:pt x="2218076" y="944139"/>
                </a:lnTo>
                <a:lnTo>
                  <a:pt x="2213486" y="893947"/>
                </a:lnTo>
                <a:lnTo>
                  <a:pt x="2205959" y="845846"/>
                </a:lnTo>
                <a:lnTo>
                  <a:pt x="2195596" y="799580"/>
                </a:lnTo>
                <a:lnTo>
                  <a:pt x="2182497" y="754891"/>
                </a:lnTo>
                <a:lnTo>
                  <a:pt x="2166764" y="711521"/>
                </a:lnTo>
                <a:lnTo>
                  <a:pt x="2148496" y="669213"/>
                </a:lnTo>
                <a:lnTo>
                  <a:pt x="2127795" y="627710"/>
                </a:lnTo>
                <a:lnTo>
                  <a:pt x="2104761" y="586753"/>
                </a:lnTo>
                <a:lnTo>
                  <a:pt x="2079495" y="546086"/>
                </a:lnTo>
                <a:lnTo>
                  <a:pt x="2052097" y="505450"/>
                </a:lnTo>
                <a:lnTo>
                  <a:pt x="2022669" y="464588"/>
                </a:lnTo>
                <a:lnTo>
                  <a:pt x="1991311" y="423243"/>
                </a:lnTo>
                <a:lnTo>
                  <a:pt x="1956011" y="378870"/>
                </a:lnTo>
                <a:lnTo>
                  <a:pt x="1925148" y="342038"/>
                </a:lnTo>
                <a:lnTo>
                  <a:pt x="1907178" y="321843"/>
                </a:lnTo>
                <a:lnTo>
                  <a:pt x="1898905" y="321843"/>
                </a:lnTo>
                <a:lnTo>
                  <a:pt x="1879203" y="294673"/>
                </a:lnTo>
                <a:lnTo>
                  <a:pt x="1835994" y="242732"/>
                </a:lnTo>
                <a:lnTo>
                  <a:pt x="1773757" y="181299"/>
                </a:lnTo>
                <a:lnTo>
                  <a:pt x="1734267" y="147720"/>
                </a:lnTo>
                <a:lnTo>
                  <a:pt x="1693843" y="117402"/>
                </a:lnTo>
                <a:lnTo>
                  <a:pt x="1652338" y="90410"/>
                </a:lnTo>
                <a:lnTo>
                  <a:pt x="1609608" y="66809"/>
                </a:lnTo>
                <a:lnTo>
                  <a:pt x="1565506" y="46663"/>
                </a:lnTo>
                <a:lnTo>
                  <a:pt x="1519888" y="30035"/>
                </a:lnTo>
                <a:lnTo>
                  <a:pt x="1472607" y="16991"/>
                </a:lnTo>
                <a:lnTo>
                  <a:pt x="1423517" y="7594"/>
                </a:lnTo>
                <a:lnTo>
                  <a:pt x="1372474" y="1909"/>
                </a:lnTo>
                <a:lnTo>
                  <a:pt x="1319331" y="0"/>
                </a:lnTo>
                <a:close/>
              </a:path>
              <a:path w="2494915" h="3176270">
                <a:moveTo>
                  <a:pt x="727391" y="0"/>
                </a:moveTo>
                <a:lnTo>
                  <a:pt x="229197" y="0"/>
                </a:lnTo>
                <a:lnTo>
                  <a:pt x="0" y="1088"/>
                </a:lnTo>
                <a:lnTo>
                  <a:pt x="0" y="727056"/>
                </a:lnTo>
                <a:lnTo>
                  <a:pt x="1026" y="727056"/>
                </a:lnTo>
                <a:lnTo>
                  <a:pt x="205449" y="979195"/>
                </a:lnTo>
                <a:lnTo>
                  <a:pt x="479367" y="979195"/>
                </a:lnTo>
                <a:lnTo>
                  <a:pt x="479671" y="691099"/>
                </a:lnTo>
                <a:lnTo>
                  <a:pt x="817720" y="691099"/>
                </a:lnTo>
                <a:lnTo>
                  <a:pt x="701329" y="541742"/>
                </a:lnTo>
                <a:lnTo>
                  <a:pt x="917752" y="541742"/>
                </a:lnTo>
                <a:lnTo>
                  <a:pt x="917752" y="251793"/>
                </a:lnTo>
                <a:lnTo>
                  <a:pt x="727391" y="0"/>
                </a:lnTo>
                <a:close/>
              </a:path>
              <a:path w="2494915" h="3176270">
                <a:moveTo>
                  <a:pt x="1885921" y="299697"/>
                </a:moveTo>
                <a:lnTo>
                  <a:pt x="1888884" y="306179"/>
                </a:lnTo>
                <a:lnTo>
                  <a:pt x="1890445" y="309645"/>
                </a:lnTo>
                <a:lnTo>
                  <a:pt x="1893355" y="313665"/>
                </a:lnTo>
                <a:lnTo>
                  <a:pt x="1896088" y="317780"/>
                </a:lnTo>
                <a:lnTo>
                  <a:pt x="1898905" y="321843"/>
                </a:lnTo>
                <a:lnTo>
                  <a:pt x="1907178" y="321843"/>
                </a:lnTo>
                <a:lnTo>
                  <a:pt x="1901019" y="314921"/>
                </a:lnTo>
                <a:lnTo>
                  <a:pt x="1885921" y="299697"/>
                </a:lnTo>
                <a:close/>
              </a:path>
            </a:pathLst>
          </a:custGeom>
          <a:solidFill>
            <a:srgbClr val="76B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922939" y="3916592"/>
            <a:ext cx="413485" cy="5417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418682" y="4354035"/>
            <a:ext cx="479671" cy="5417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708632" y="5406337"/>
            <a:ext cx="199187" cy="1145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203801" y="4216290"/>
            <a:ext cx="434510" cy="11749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418678" y="3916592"/>
            <a:ext cx="2322830" cy="2923540"/>
          </a:xfrm>
          <a:custGeom>
            <a:avLst/>
            <a:gdLst/>
            <a:ahLst/>
            <a:cxnLst/>
            <a:rect l="l" t="t" r="r" b="b"/>
            <a:pathLst>
              <a:path w="2322829" h="2923540">
                <a:moveTo>
                  <a:pt x="290881" y="1012545"/>
                </a:moveTo>
                <a:lnTo>
                  <a:pt x="0" y="1012545"/>
                </a:lnTo>
                <a:lnTo>
                  <a:pt x="0" y="2923492"/>
                </a:lnTo>
                <a:lnTo>
                  <a:pt x="1515838" y="2923492"/>
                </a:lnTo>
                <a:lnTo>
                  <a:pt x="1563243" y="2922112"/>
                </a:lnTo>
                <a:lnTo>
                  <a:pt x="1609927" y="2918026"/>
                </a:lnTo>
                <a:lnTo>
                  <a:pt x="1655814" y="2911309"/>
                </a:lnTo>
                <a:lnTo>
                  <a:pt x="1700828" y="2902039"/>
                </a:lnTo>
                <a:lnTo>
                  <a:pt x="1744894" y="2890293"/>
                </a:lnTo>
                <a:lnTo>
                  <a:pt x="1787936" y="2876149"/>
                </a:lnTo>
                <a:lnTo>
                  <a:pt x="1829878" y="2859682"/>
                </a:lnTo>
                <a:lnTo>
                  <a:pt x="1870645" y="2840971"/>
                </a:lnTo>
                <a:lnTo>
                  <a:pt x="1910160" y="2820093"/>
                </a:lnTo>
                <a:lnTo>
                  <a:pt x="1948349" y="2797123"/>
                </a:lnTo>
                <a:lnTo>
                  <a:pt x="1985136" y="2772141"/>
                </a:lnTo>
                <a:lnTo>
                  <a:pt x="2020445" y="2745222"/>
                </a:lnTo>
                <a:lnTo>
                  <a:pt x="2054200" y="2716444"/>
                </a:lnTo>
                <a:lnTo>
                  <a:pt x="2086326" y="2685884"/>
                </a:lnTo>
                <a:lnTo>
                  <a:pt x="2116747" y="2653618"/>
                </a:lnTo>
                <a:lnTo>
                  <a:pt x="2133092" y="2634275"/>
                </a:lnTo>
                <a:lnTo>
                  <a:pt x="290881" y="2634275"/>
                </a:lnTo>
                <a:lnTo>
                  <a:pt x="290881" y="1501849"/>
                </a:lnTo>
                <a:lnTo>
                  <a:pt x="2075048" y="1501849"/>
                </a:lnTo>
                <a:lnTo>
                  <a:pt x="2050454" y="1477778"/>
                </a:lnTo>
                <a:lnTo>
                  <a:pt x="2002891" y="1435160"/>
                </a:lnTo>
                <a:lnTo>
                  <a:pt x="1954417" y="1396563"/>
                </a:lnTo>
                <a:lnTo>
                  <a:pt x="1908716" y="1365562"/>
                </a:lnTo>
                <a:lnTo>
                  <a:pt x="1865474" y="1340047"/>
                </a:lnTo>
                <a:lnTo>
                  <a:pt x="1785118" y="1297039"/>
                </a:lnTo>
                <a:lnTo>
                  <a:pt x="1792090" y="1290645"/>
                </a:lnTo>
                <a:lnTo>
                  <a:pt x="1846281" y="1234946"/>
                </a:lnTo>
                <a:lnTo>
                  <a:pt x="1875127" y="1199837"/>
                </a:lnTo>
                <a:lnTo>
                  <a:pt x="290881" y="1199837"/>
                </a:lnTo>
                <a:lnTo>
                  <a:pt x="290881" y="1012545"/>
                </a:lnTo>
                <a:close/>
              </a:path>
              <a:path w="2322829" h="2923540">
                <a:moveTo>
                  <a:pt x="2075048" y="1501849"/>
                </a:moveTo>
                <a:lnTo>
                  <a:pt x="1440249" y="1501849"/>
                </a:lnTo>
                <a:lnTo>
                  <a:pt x="1493685" y="1504415"/>
                </a:lnTo>
                <a:lnTo>
                  <a:pt x="1545027" y="1511960"/>
                </a:lnTo>
                <a:lnTo>
                  <a:pt x="1594185" y="1524134"/>
                </a:lnTo>
                <a:lnTo>
                  <a:pt x="1641066" y="1540585"/>
                </a:lnTo>
                <a:lnTo>
                  <a:pt x="1685581" y="1560965"/>
                </a:lnTo>
                <a:lnTo>
                  <a:pt x="1727639" y="1584922"/>
                </a:lnTo>
                <a:lnTo>
                  <a:pt x="1767149" y="1612107"/>
                </a:lnTo>
                <a:lnTo>
                  <a:pt x="1804019" y="1642169"/>
                </a:lnTo>
                <a:lnTo>
                  <a:pt x="1838160" y="1674758"/>
                </a:lnTo>
                <a:lnTo>
                  <a:pt x="1869481" y="1709524"/>
                </a:lnTo>
                <a:lnTo>
                  <a:pt x="1897890" y="1746116"/>
                </a:lnTo>
                <a:lnTo>
                  <a:pt x="1923297" y="1784185"/>
                </a:lnTo>
                <a:lnTo>
                  <a:pt x="1945611" y="1823380"/>
                </a:lnTo>
                <a:lnTo>
                  <a:pt x="1964741" y="1863351"/>
                </a:lnTo>
                <a:lnTo>
                  <a:pt x="1980596" y="1903747"/>
                </a:lnTo>
                <a:lnTo>
                  <a:pt x="1993086" y="1944219"/>
                </a:lnTo>
                <a:lnTo>
                  <a:pt x="2002120" y="1984416"/>
                </a:lnTo>
                <a:lnTo>
                  <a:pt x="2007607" y="2023989"/>
                </a:lnTo>
                <a:lnTo>
                  <a:pt x="2009457" y="2062586"/>
                </a:lnTo>
                <a:lnTo>
                  <a:pt x="2007430" y="2111175"/>
                </a:lnTo>
                <a:lnTo>
                  <a:pt x="2001457" y="2158840"/>
                </a:lnTo>
                <a:lnTo>
                  <a:pt x="1991703" y="2205393"/>
                </a:lnTo>
                <a:lnTo>
                  <a:pt x="1978329" y="2250643"/>
                </a:lnTo>
                <a:lnTo>
                  <a:pt x="1961498" y="2294403"/>
                </a:lnTo>
                <a:lnTo>
                  <a:pt x="1941373" y="2336482"/>
                </a:lnTo>
                <a:lnTo>
                  <a:pt x="1918118" y="2376691"/>
                </a:lnTo>
                <a:lnTo>
                  <a:pt x="1891895" y="2414840"/>
                </a:lnTo>
                <a:lnTo>
                  <a:pt x="1862867" y="2450741"/>
                </a:lnTo>
                <a:lnTo>
                  <a:pt x="1831196" y="2484204"/>
                </a:lnTo>
                <a:lnTo>
                  <a:pt x="1797047" y="2515040"/>
                </a:lnTo>
                <a:lnTo>
                  <a:pt x="1760581" y="2543059"/>
                </a:lnTo>
                <a:lnTo>
                  <a:pt x="1721962" y="2568071"/>
                </a:lnTo>
                <a:lnTo>
                  <a:pt x="1681352" y="2589889"/>
                </a:lnTo>
                <a:lnTo>
                  <a:pt x="1638915" y="2608322"/>
                </a:lnTo>
                <a:lnTo>
                  <a:pt x="1594813" y="2623180"/>
                </a:lnTo>
                <a:lnTo>
                  <a:pt x="1549209" y="2634275"/>
                </a:lnTo>
                <a:lnTo>
                  <a:pt x="2133092" y="2634275"/>
                </a:lnTo>
                <a:lnTo>
                  <a:pt x="2172171" y="2584281"/>
                </a:lnTo>
                <a:lnTo>
                  <a:pt x="2197022" y="2547364"/>
                </a:lnTo>
                <a:lnTo>
                  <a:pt x="2219866" y="2509049"/>
                </a:lnTo>
                <a:lnTo>
                  <a:pt x="2240627" y="2469415"/>
                </a:lnTo>
                <a:lnTo>
                  <a:pt x="2259228" y="2428539"/>
                </a:lnTo>
                <a:lnTo>
                  <a:pt x="2275595" y="2386497"/>
                </a:lnTo>
                <a:lnTo>
                  <a:pt x="2289652" y="2343367"/>
                </a:lnTo>
                <a:lnTo>
                  <a:pt x="2301322" y="2299226"/>
                </a:lnTo>
                <a:lnTo>
                  <a:pt x="2310531" y="2254151"/>
                </a:lnTo>
                <a:lnTo>
                  <a:pt x="2317202" y="2208219"/>
                </a:lnTo>
                <a:lnTo>
                  <a:pt x="2321261" y="2161507"/>
                </a:lnTo>
                <a:lnTo>
                  <a:pt x="2322630" y="2114092"/>
                </a:lnTo>
                <a:lnTo>
                  <a:pt x="2320801" y="2059676"/>
                </a:lnTo>
                <a:lnTo>
                  <a:pt x="2315402" y="2006239"/>
                </a:lnTo>
                <a:lnTo>
                  <a:pt x="2306570" y="1953890"/>
                </a:lnTo>
                <a:lnTo>
                  <a:pt x="2294439" y="1902733"/>
                </a:lnTo>
                <a:lnTo>
                  <a:pt x="2279145" y="1852875"/>
                </a:lnTo>
                <a:lnTo>
                  <a:pt x="2265338" y="1804990"/>
                </a:lnTo>
                <a:lnTo>
                  <a:pt x="2249820" y="1760010"/>
                </a:lnTo>
                <a:lnTo>
                  <a:pt x="2232082" y="1717355"/>
                </a:lnTo>
                <a:lnTo>
                  <a:pt x="2211612" y="1676446"/>
                </a:lnTo>
                <a:lnTo>
                  <a:pt x="2187901" y="1636702"/>
                </a:lnTo>
                <a:lnTo>
                  <a:pt x="2160440" y="1597544"/>
                </a:lnTo>
                <a:lnTo>
                  <a:pt x="2128719" y="1558390"/>
                </a:lnTo>
                <a:lnTo>
                  <a:pt x="2092227" y="1518662"/>
                </a:lnTo>
                <a:lnTo>
                  <a:pt x="2075048" y="1501849"/>
                </a:lnTo>
                <a:close/>
              </a:path>
              <a:path w="2322829" h="2923540">
                <a:moveTo>
                  <a:pt x="631265" y="451839"/>
                </a:moveTo>
                <a:lnTo>
                  <a:pt x="290881" y="451839"/>
                </a:lnTo>
                <a:lnTo>
                  <a:pt x="881114" y="1199837"/>
                </a:lnTo>
                <a:lnTo>
                  <a:pt x="1214172" y="1199837"/>
                </a:lnTo>
                <a:lnTo>
                  <a:pt x="631265" y="451839"/>
                </a:lnTo>
                <a:close/>
              </a:path>
              <a:path w="2322829" h="2923540">
                <a:moveTo>
                  <a:pt x="1319331" y="0"/>
                </a:moveTo>
                <a:lnTo>
                  <a:pt x="1021717" y="0"/>
                </a:lnTo>
                <a:lnTo>
                  <a:pt x="1021717" y="289289"/>
                </a:lnTo>
                <a:lnTo>
                  <a:pt x="1319331" y="289289"/>
                </a:lnTo>
                <a:lnTo>
                  <a:pt x="1368443" y="291966"/>
                </a:lnTo>
                <a:lnTo>
                  <a:pt x="1415256" y="299808"/>
                </a:lnTo>
                <a:lnTo>
                  <a:pt x="1459609" y="312538"/>
                </a:lnTo>
                <a:lnTo>
                  <a:pt x="1501341" y="329874"/>
                </a:lnTo>
                <a:lnTo>
                  <a:pt x="1540289" y="351536"/>
                </a:lnTo>
                <a:lnTo>
                  <a:pt x="1576294" y="377246"/>
                </a:lnTo>
                <a:lnTo>
                  <a:pt x="1609193" y="406722"/>
                </a:lnTo>
                <a:lnTo>
                  <a:pt x="1638826" y="439685"/>
                </a:lnTo>
                <a:lnTo>
                  <a:pt x="1665031" y="475855"/>
                </a:lnTo>
                <a:lnTo>
                  <a:pt x="1687646" y="514953"/>
                </a:lnTo>
                <a:lnTo>
                  <a:pt x="1706512" y="556698"/>
                </a:lnTo>
                <a:lnTo>
                  <a:pt x="1721466" y="600810"/>
                </a:lnTo>
                <a:lnTo>
                  <a:pt x="1732347" y="647010"/>
                </a:lnTo>
                <a:lnTo>
                  <a:pt x="1738997" y="695102"/>
                </a:lnTo>
                <a:lnTo>
                  <a:pt x="1741245" y="744553"/>
                </a:lnTo>
                <a:lnTo>
                  <a:pt x="1738890" y="791038"/>
                </a:lnTo>
                <a:lnTo>
                  <a:pt x="1731978" y="836195"/>
                </a:lnTo>
                <a:lnTo>
                  <a:pt x="1720741" y="879793"/>
                </a:lnTo>
                <a:lnTo>
                  <a:pt x="1705409" y="921603"/>
                </a:lnTo>
                <a:lnTo>
                  <a:pt x="1686212" y="961393"/>
                </a:lnTo>
                <a:lnTo>
                  <a:pt x="1663382" y="998932"/>
                </a:lnTo>
                <a:lnTo>
                  <a:pt x="1637149" y="1033991"/>
                </a:lnTo>
                <a:lnTo>
                  <a:pt x="1607742" y="1066339"/>
                </a:lnTo>
                <a:lnTo>
                  <a:pt x="1575394" y="1095744"/>
                </a:lnTo>
                <a:lnTo>
                  <a:pt x="1540335" y="1121977"/>
                </a:lnTo>
                <a:lnTo>
                  <a:pt x="1502796" y="1144807"/>
                </a:lnTo>
                <a:lnTo>
                  <a:pt x="1463006" y="1164003"/>
                </a:lnTo>
                <a:lnTo>
                  <a:pt x="1421197" y="1179335"/>
                </a:lnTo>
                <a:lnTo>
                  <a:pt x="1377599" y="1190571"/>
                </a:lnTo>
                <a:lnTo>
                  <a:pt x="1332443" y="1197482"/>
                </a:lnTo>
                <a:lnTo>
                  <a:pt x="1285960" y="1199837"/>
                </a:lnTo>
                <a:lnTo>
                  <a:pt x="1875127" y="1199837"/>
                </a:lnTo>
                <a:lnTo>
                  <a:pt x="1905853" y="1157424"/>
                </a:lnTo>
                <a:lnTo>
                  <a:pt x="1931492" y="1116245"/>
                </a:lnTo>
                <a:lnTo>
                  <a:pt x="1954301" y="1073614"/>
                </a:lnTo>
                <a:lnTo>
                  <a:pt x="1974229" y="1029649"/>
                </a:lnTo>
                <a:lnTo>
                  <a:pt x="1991227" y="984470"/>
                </a:lnTo>
                <a:lnTo>
                  <a:pt x="2005245" y="938197"/>
                </a:lnTo>
                <a:lnTo>
                  <a:pt x="2016235" y="890950"/>
                </a:lnTo>
                <a:lnTo>
                  <a:pt x="2024146" y="842847"/>
                </a:lnTo>
                <a:lnTo>
                  <a:pt x="2028929" y="794008"/>
                </a:lnTo>
                <a:lnTo>
                  <a:pt x="2030535" y="744553"/>
                </a:lnTo>
                <a:lnTo>
                  <a:pt x="2028921" y="695018"/>
                </a:lnTo>
                <a:lnTo>
                  <a:pt x="2024146" y="646267"/>
                </a:lnTo>
                <a:lnTo>
                  <a:pt x="2016235" y="598166"/>
                </a:lnTo>
                <a:lnTo>
                  <a:pt x="2005246" y="550920"/>
                </a:lnTo>
                <a:lnTo>
                  <a:pt x="1991228" y="504649"/>
                </a:lnTo>
                <a:lnTo>
                  <a:pt x="1974230" y="459471"/>
                </a:lnTo>
                <a:lnTo>
                  <a:pt x="1954303" y="415507"/>
                </a:lnTo>
                <a:lnTo>
                  <a:pt x="1931495" y="372876"/>
                </a:lnTo>
                <a:lnTo>
                  <a:pt x="1905858" y="331698"/>
                </a:lnTo>
                <a:lnTo>
                  <a:pt x="1877335" y="291966"/>
                </a:lnTo>
                <a:lnTo>
                  <a:pt x="1846289" y="254178"/>
                </a:lnTo>
                <a:lnTo>
                  <a:pt x="1812457" y="218077"/>
                </a:lnTo>
                <a:lnTo>
                  <a:pt x="1773757" y="181299"/>
                </a:lnTo>
                <a:lnTo>
                  <a:pt x="1734267" y="147720"/>
                </a:lnTo>
                <a:lnTo>
                  <a:pt x="1693843" y="117402"/>
                </a:lnTo>
                <a:lnTo>
                  <a:pt x="1652338" y="90410"/>
                </a:lnTo>
                <a:lnTo>
                  <a:pt x="1609608" y="66809"/>
                </a:lnTo>
                <a:lnTo>
                  <a:pt x="1565506" y="46663"/>
                </a:lnTo>
                <a:lnTo>
                  <a:pt x="1519888" y="30035"/>
                </a:lnTo>
                <a:lnTo>
                  <a:pt x="1472607" y="16991"/>
                </a:lnTo>
                <a:lnTo>
                  <a:pt x="1423517" y="7594"/>
                </a:lnTo>
                <a:lnTo>
                  <a:pt x="1372474" y="1909"/>
                </a:lnTo>
                <a:lnTo>
                  <a:pt x="1319331" y="0"/>
                </a:lnTo>
                <a:close/>
              </a:path>
              <a:path w="2322829" h="2923540">
                <a:moveTo>
                  <a:pt x="727391" y="0"/>
                </a:moveTo>
                <a:lnTo>
                  <a:pt x="229197" y="0"/>
                </a:lnTo>
                <a:lnTo>
                  <a:pt x="0" y="1088"/>
                </a:lnTo>
                <a:lnTo>
                  <a:pt x="0" y="727056"/>
                </a:lnTo>
                <a:lnTo>
                  <a:pt x="290881" y="727056"/>
                </a:lnTo>
                <a:lnTo>
                  <a:pt x="290881" y="451839"/>
                </a:lnTo>
                <a:lnTo>
                  <a:pt x="631265" y="451839"/>
                </a:lnTo>
                <a:lnTo>
                  <a:pt x="504591" y="289289"/>
                </a:lnTo>
                <a:lnTo>
                  <a:pt x="727391" y="289289"/>
                </a:lnTo>
                <a:lnTo>
                  <a:pt x="727391" y="0"/>
                </a:lnTo>
                <a:close/>
              </a:path>
            </a:pathLst>
          </a:custGeom>
          <a:solidFill>
            <a:srgbClr val="8FD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440390" y="4206207"/>
            <a:ext cx="705905" cy="3353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418683" y="5418442"/>
            <a:ext cx="2494435" cy="16741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708001" y="4925931"/>
            <a:ext cx="144145" cy="190500"/>
          </a:xfrm>
          <a:custGeom>
            <a:avLst/>
            <a:gdLst/>
            <a:ahLst/>
            <a:cxnLst/>
            <a:rect l="l" t="t" r="r" b="b"/>
            <a:pathLst>
              <a:path w="144145" h="190500">
                <a:moveTo>
                  <a:pt x="0" y="0"/>
                </a:moveTo>
                <a:lnTo>
                  <a:pt x="10" y="3204"/>
                </a:lnTo>
                <a:lnTo>
                  <a:pt x="1560" y="3204"/>
                </a:lnTo>
                <a:lnTo>
                  <a:pt x="1560" y="190496"/>
                </a:lnTo>
                <a:lnTo>
                  <a:pt x="144006" y="190496"/>
                </a:lnTo>
                <a:lnTo>
                  <a:pt x="0" y="0"/>
                </a:lnTo>
                <a:close/>
              </a:path>
            </a:pathLst>
          </a:custGeom>
          <a:solidFill>
            <a:srgbClr val="0077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752583" y="6489787"/>
            <a:ext cx="47625" cy="78740"/>
          </a:xfrm>
          <a:custGeom>
            <a:avLst/>
            <a:gdLst/>
            <a:ahLst/>
            <a:cxnLst/>
            <a:rect l="l" t="t" r="r" b="b"/>
            <a:pathLst>
              <a:path w="47625" h="78740">
                <a:moveTo>
                  <a:pt x="0" y="78740"/>
                </a:moveTo>
                <a:lnTo>
                  <a:pt x="47485" y="78740"/>
                </a:lnTo>
                <a:lnTo>
                  <a:pt x="47485" y="0"/>
                </a:lnTo>
                <a:lnTo>
                  <a:pt x="0" y="0"/>
                </a:lnTo>
                <a:lnTo>
                  <a:pt x="0" y="78740"/>
                </a:lnTo>
                <a:close/>
              </a:path>
            </a:pathLst>
          </a:custGeom>
          <a:solidFill>
            <a:srgbClr val="3B3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8526821" y="6465658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4">
                <a:moveTo>
                  <a:pt x="0" y="0"/>
                </a:moveTo>
                <a:lnTo>
                  <a:pt x="273248" y="0"/>
                </a:lnTo>
              </a:path>
            </a:pathLst>
          </a:custGeom>
          <a:ln w="48259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8550678" y="6122758"/>
            <a:ext cx="0" cy="318770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0"/>
                </a:moveTo>
                <a:lnTo>
                  <a:pt x="0" y="318770"/>
                </a:lnTo>
              </a:path>
            </a:pathLst>
          </a:custGeom>
          <a:ln w="47715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8734448" y="6440258"/>
            <a:ext cx="66040" cy="1270"/>
          </a:xfrm>
          <a:custGeom>
            <a:avLst/>
            <a:gdLst/>
            <a:ahLst/>
            <a:cxnLst/>
            <a:rect l="l" t="t" r="r" b="b"/>
            <a:pathLst>
              <a:path w="66040" h="1270">
                <a:moveTo>
                  <a:pt x="0" y="1270"/>
                </a:moveTo>
                <a:lnTo>
                  <a:pt x="65621" y="1270"/>
                </a:lnTo>
                <a:lnTo>
                  <a:pt x="65621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3B3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758196" y="6122758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500"/>
                </a:lnTo>
              </a:path>
            </a:pathLst>
          </a:custGeom>
          <a:ln w="47495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839763" y="6465722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7774" y="0"/>
                </a:lnTo>
              </a:path>
            </a:pathLst>
          </a:custGeom>
          <a:ln w="48260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863511" y="6329832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760"/>
                </a:lnTo>
              </a:path>
            </a:pathLst>
          </a:custGeom>
          <a:ln w="47495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839763" y="6306337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7774" y="0"/>
                </a:lnTo>
              </a:path>
            </a:pathLst>
          </a:custGeom>
          <a:ln w="46989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8863511" y="6169812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0"/>
                </a:moveTo>
                <a:lnTo>
                  <a:pt x="0" y="113029"/>
                </a:lnTo>
              </a:path>
            </a:pathLst>
          </a:custGeom>
          <a:ln w="47495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8839763" y="6146317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7774" y="0"/>
                </a:lnTo>
              </a:path>
            </a:pathLst>
          </a:custGeom>
          <a:ln w="46990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9124377" y="6337466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47495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9100629" y="6313971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5">
                <a:moveTo>
                  <a:pt x="0" y="0"/>
                </a:moveTo>
                <a:lnTo>
                  <a:pt x="208328" y="0"/>
                </a:lnTo>
              </a:path>
            </a:pathLst>
          </a:custGeom>
          <a:ln w="46989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9124377" y="6122836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47495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9285210" y="6337972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1880"/>
                </a:lnTo>
              </a:path>
            </a:pathLst>
          </a:custGeom>
          <a:ln w="47495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9285210" y="6122753"/>
            <a:ext cx="0" cy="168275"/>
          </a:xfrm>
          <a:custGeom>
            <a:avLst/>
            <a:gdLst/>
            <a:ahLst/>
            <a:cxnLst/>
            <a:rect l="l" t="t" r="r" b="b"/>
            <a:pathLst>
              <a:path h="168275">
                <a:moveTo>
                  <a:pt x="0" y="0"/>
                </a:moveTo>
                <a:lnTo>
                  <a:pt x="0" y="167722"/>
                </a:lnTo>
              </a:path>
            </a:pathLst>
          </a:custGeom>
          <a:ln w="47495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9464278" y="6170255"/>
            <a:ext cx="0" cy="320040"/>
          </a:xfrm>
          <a:custGeom>
            <a:avLst/>
            <a:gdLst/>
            <a:ahLst/>
            <a:cxnLst/>
            <a:rect l="l" t="t" r="r" b="b"/>
            <a:pathLst>
              <a:path h="320039">
                <a:moveTo>
                  <a:pt x="0" y="0"/>
                </a:moveTo>
                <a:lnTo>
                  <a:pt x="0" y="319592"/>
                </a:lnTo>
              </a:path>
            </a:pathLst>
          </a:custGeom>
          <a:ln w="47715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9354842" y="6146506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883" y="0"/>
                </a:lnTo>
              </a:path>
            </a:pathLst>
          </a:custGeom>
          <a:ln w="47495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9619608" y="6122758"/>
            <a:ext cx="215900" cy="367665"/>
          </a:xfrm>
          <a:custGeom>
            <a:avLst/>
            <a:gdLst/>
            <a:ahLst/>
            <a:cxnLst/>
            <a:rect l="l" t="t" r="r" b="b"/>
            <a:pathLst>
              <a:path w="215900" h="367664">
                <a:moveTo>
                  <a:pt x="104153" y="0"/>
                </a:moveTo>
                <a:lnTo>
                  <a:pt x="0" y="0"/>
                </a:lnTo>
                <a:lnTo>
                  <a:pt x="0" y="367098"/>
                </a:lnTo>
                <a:lnTo>
                  <a:pt x="47495" y="367098"/>
                </a:lnTo>
                <a:lnTo>
                  <a:pt x="47495" y="249625"/>
                </a:lnTo>
                <a:lnTo>
                  <a:pt x="90855" y="249625"/>
                </a:lnTo>
                <a:lnTo>
                  <a:pt x="138688" y="240482"/>
                </a:lnTo>
                <a:lnTo>
                  <a:pt x="178957" y="213040"/>
                </a:lnTo>
                <a:lnTo>
                  <a:pt x="188191" y="201899"/>
                </a:lnTo>
                <a:lnTo>
                  <a:pt x="47495" y="201899"/>
                </a:lnTo>
                <a:lnTo>
                  <a:pt x="47495" y="47726"/>
                </a:lnTo>
                <a:lnTo>
                  <a:pt x="188269" y="47726"/>
                </a:lnTo>
                <a:lnTo>
                  <a:pt x="178957" y="36480"/>
                </a:lnTo>
                <a:lnTo>
                  <a:pt x="162839" y="22762"/>
                </a:lnTo>
                <a:lnTo>
                  <a:pt x="144999" y="12110"/>
                </a:lnTo>
                <a:lnTo>
                  <a:pt x="125438" y="4523"/>
                </a:lnTo>
                <a:lnTo>
                  <a:pt x="104153" y="0"/>
                </a:lnTo>
                <a:close/>
              </a:path>
              <a:path w="215900" h="367664">
                <a:moveTo>
                  <a:pt x="188269" y="47726"/>
                </a:moveTo>
                <a:lnTo>
                  <a:pt x="90855" y="47726"/>
                </a:lnTo>
                <a:lnTo>
                  <a:pt x="106116" y="49130"/>
                </a:lnTo>
                <a:lnTo>
                  <a:pt x="120247" y="53343"/>
                </a:lnTo>
                <a:lnTo>
                  <a:pt x="154998" y="82040"/>
                </a:lnTo>
                <a:lnTo>
                  <a:pt x="167712" y="124582"/>
                </a:lnTo>
                <a:lnTo>
                  <a:pt x="166298" y="140048"/>
                </a:lnTo>
                <a:lnTo>
                  <a:pt x="145116" y="179303"/>
                </a:lnTo>
                <a:lnTo>
                  <a:pt x="106116" y="200487"/>
                </a:lnTo>
                <a:lnTo>
                  <a:pt x="90855" y="201899"/>
                </a:lnTo>
                <a:lnTo>
                  <a:pt x="188191" y="201899"/>
                </a:lnTo>
                <a:lnTo>
                  <a:pt x="194915" y="193787"/>
                </a:lnTo>
                <a:lnTo>
                  <a:pt x="206315" y="172624"/>
                </a:lnTo>
                <a:lnTo>
                  <a:pt x="213157" y="149555"/>
                </a:lnTo>
                <a:lnTo>
                  <a:pt x="215438" y="124582"/>
                </a:lnTo>
                <a:lnTo>
                  <a:pt x="213157" y="99804"/>
                </a:lnTo>
                <a:lnTo>
                  <a:pt x="206315" y="76860"/>
                </a:lnTo>
                <a:lnTo>
                  <a:pt x="194915" y="55752"/>
                </a:lnTo>
                <a:lnTo>
                  <a:pt x="188269" y="47726"/>
                </a:lnTo>
                <a:close/>
              </a:path>
            </a:pathLst>
          </a:custGeom>
          <a:solidFill>
            <a:srgbClr val="3B3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0058514" y="6171082"/>
            <a:ext cx="0" cy="318770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0"/>
                </a:moveTo>
                <a:lnTo>
                  <a:pt x="0" y="318770"/>
                </a:lnTo>
              </a:path>
            </a:pathLst>
          </a:custGeom>
          <a:ln w="47726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0034651" y="6146952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>
                <a:moveTo>
                  <a:pt x="0" y="0"/>
                </a:moveTo>
                <a:lnTo>
                  <a:pt x="240212" y="0"/>
                </a:lnTo>
              </a:path>
            </a:pathLst>
          </a:custGeom>
          <a:ln w="48260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0251006" y="6170480"/>
            <a:ext cx="0" cy="319405"/>
          </a:xfrm>
          <a:custGeom>
            <a:avLst/>
            <a:gdLst/>
            <a:ahLst/>
            <a:cxnLst/>
            <a:rect l="l" t="t" r="r" b="b"/>
            <a:pathLst>
              <a:path h="319404">
                <a:moveTo>
                  <a:pt x="0" y="0"/>
                </a:moveTo>
                <a:lnTo>
                  <a:pt x="0" y="319372"/>
                </a:lnTo>
              </a:path>
            </a:pathLst>
          </a:custGeom>
          <a:ln w="47715">
            <a:solidFill>
              <a:srgbClr val="3B3C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0333832" y="6122758"/>
            <a:ext cx="215900" cy="367665"/>
          </a:xfrm>
          <a:custGeom>
            <a:avLst/>
            <a:gdLst/>
            <a:ahLst/>
            <a:cxnLst/>
            <a:rect l="l" t="t" r="r" b="b"/>
            <a:pathLst>
              <a:path w="215900" h="367664">
                <a:moveTo>
                  <a:pt x="104164" y="0"/>
                </a:moveTo>
                <a:lnTo>
                  <a:pt x="0" y="0"/>
                </a:lnTo>
                <a:lnTo>
                  <a:pt x="0" y="367098"/>
                </a:lnTo>
                <a:lnTo>
                  <a:pt x="47495" y="367098"/>
                </a:lnTo>
                <a:lnTo>
                  <a:pt x="47495" y="249625"/>
                </a:lnTo>
                <a:lnTo>
                  <a:pt x="90855" y="249625"/>
                </a:lnTo>
                <a:lnTo>
                  <a:pt x="138696" y="240482"/>
                </a:lnTo>
                <a:lnTo>
                  <a:pt x="178957" y="213040"/>
                </a:lnTo>
                <a:lnTo>
                  <a:pt x="188194" y="201899"/>
                </a:lnTo>
                <a:lnTo>
                  <a:pt x="47495" y="201899"/>
                </a:lnTo>
                <a:lnTo>
                  <a:pt x="47495" y="47726"/>
                </a:lnTo>
                <a:lnTo>
                  <a:pt x="188272" y="47726"/>
                </a:lnTo>
                <a:lnTo>
                  <a:pt x="178957" y="36480"/>
                </a:lnTo>
                <a:lnTo>
                  <a:pt x="162839" y="22762"/>
                </a:lnTo>
                <a:lnTo>
                  <a:pt x="145000" y="12110"/>
                </a:lnTo>
                <a:lnTo>
                  <a:pt x="125442" y="4523"/>
                </a:lnTo>
                <a:lnTo>
                  <a:pt x="104164" y="0"/>
                </a:lnTo>
                <a:close/>
              </a:path>
              <a:path w="215900" h="367664">
                <a:moveTo>
                  <a:pt x="188272" y="47726"/>
                </a:moveTo>
                <a:lnTo>
                  <a:pt x="90855" y="47726"/>
                </a:lnTo>
                <a:lnTo>
                  <a:pt x="106122" y="49130"/>
                </a:lnTo>
                <a:lnTo>
                  <a:pt x="120255" y="53343"/>
                </a:lnTo>
                <a:lnTo>
                  <a:pt x="154998" y="82040"/>
                </a:lnTo>
                <a:lnTo>
                  <a:pt x="167712" y="124582"/>
                </a:lnTo>
                <a:lnTo>
                  <a:pt x="166298" y="140048"/>
                </a:lnTo>
                <a:lnTo>
                  <a:pt x="145116" y="179303"/>
                </a:lnTo>
                <a:lnTo>
                  <a:pt x="106122" y="200487"/>
                </a:lnTo>
                <a:lnTo>
                  <a:pt x="90855" y="201899"/>
                </a:lnTo>
                <a:lnTo>
                  <a:pt x="188194" y="201899"/>
                </a:lnTo>
                <a:lnTo>
                  <a:pt x="194919" y="193787"/>
                </a:lnTo>
                <a:lnTo>
                  <a:pt x="206319" y="172624"/>
                </a:lnTo>
                <a:lnTo>
                  <a:pt x="213158" y="149555"/>
                </a:lnTo>
                <a:lnTo>
                  <a:pt x="215438" y="124582"/>
                </a:lnTo>
                <a:lnTo>
                  <a:pt x="213158" y="99804"/>
                </a:lnTo>
                <a:lnTo>
                  <a:pt x="206319" y="76860"/>
                </a:lnTo>
                <a:lnTo>
                  <a:pt x="194919" y="55752"/>
                </a:lnTo>
                <a:lnTo>
                  <a:pt x="188272" y="47726"/>
                </a:lnTo>
                <a:close/>
              </a:path>
            </a:pathLst>
          </a:custGeom>
          <a:solidFill>
            <a:srgbClr val="3B3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0590803" y="6117943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20" h="375920">
                <a:moveTo>
                  <a:pt x="187900" y="0"/>
                </a:moveTo>
                <a:lnTo>
                  <a:pt x="115800" y="13766"/>
                </a:lnTo>
                <a:lnTo>
                  <a:pt x="55055" y="55066"/>
                </a:lnTo>
                <a:lnTo>
                  <a:pt x="13765" y="115805"/>
                </a:lnTo>
                <a:lnTo>
                  <a:pt x="0" y="187900"/>
                </a:lnTo>
                <a:lnTo>
                  <a:pt x="3441" y="225371"/>
                </a:lnTo>
                <a:lnTo>
                  <a:pt x="30970" y="291800"/>
                </a:lnTo>
                <a:lnTo>
                  <a:pt x="84008" y="344844"/>
                </a:lnTo>
                <a:lnTo>
                  <a:pt x="150430" y="372370"/>
                </a:lnTo>
                <a:lnTo>
                  <a:pt x="187900" y="375810"/>
                </a:lnTo>
                <a:lnTo>
                  <a:pt x="225369" y="372370"/>
                </a:lnTo>
                <a:lnTo>
                  <a:pt x="259999" y="362049"/>
                </a:lnTo>
                <a:lnTo>
                  <a:pt x="291791" y="344844"/>
                </a:lnTo>
                <a:lnTo>
                  <a:pt x="311922" y="328094"/>
                </a:lnTo>
                <a:lnTo>
                  <a:pt x="187900" y="328094"/>
                </a:lnTo>
                <a:lnTo>
                  <a:pt x="160038" y="325526"/>
                </a:lnTo>
                <a:lnTo>
                  <a:pt x="110595" y="304987"/>
                </a:lnTo>
                <a:lnTo>
                  <a:pt x="71044" y="265425"/>
                </a:lnTo>
                <a:lnTo>
                  <a:pt x="50512" y="215864"/>
                </a:lnTo>
                <a:lnTo>
                  <a:pt x="47946" y="187900"/>
                </a:lnTo>
                <a:lnTo>
                  <a:pt x="50504" y="159950"/>
                </a:lnTo>
                <a:lnTo>
                  <a:pt x="70978" y="110455"/>
                </a:lnTo>
                <a:lnTo>
                  <a:pt x="110440" y="70993"/>
                </a:lnTo>
                <a:lnTo>
                  <a:pt x="159942" y="50516"/>
                </a:lnTo>
                <a:lnTo>
                  <a:pt x="187900" y="47956"/>
                </a:lnTo>
                <a:lnTo>
                  <a:pt x="312199" y="47956"/>
                </a:lnTo>
                <a:lnTo>
                  <a:pt x="291791" y="30974"/>
                </a:lnTo>
                <a:lnTo>
                  <a:pt x="259999" y="13766"/>
                </a:lnTo>
                <a:lnTo>
                  <a:pt x="225369" y="3441"/>
                </a:lnTo>
                <a:lnTo>
                  <a:pt x="187900" y="0"/>
                </a:lnTo>
                <a:close/>
              </a:path>
              <a:path w="375920" h="375920">
                <a:moveTo>
                  <a:pt x="312199" y="47956"/>
                </a:moveTo>
                <a:lnTo>
                  <a:pt x="187900" y="47956"/>
                </a:lnTo>
                <a:lnTo>
                  <a:pt x="215851" y="50516"/>
                </a:lnTo>
                <a:lnTo>
                  <a:pt x="241669" y="58195"/>
                </a:lnTo>
                <a:lnTo>
                  <a:pt x="286902" y="88908"/>
                </a:lnTo>
                <a:lnTo>
                  <a:pt x="317614" y="134135"/>
                </a:lnTo>
                <a:lnTo>
                  <a:pt x="327853" y="187900"/>
                </a:lnTo>
                <a:lnTo>
                  <a:pt x="325293" y="215864"/>
                </a:lnTo>
                <a:lnTo>
                  <a:pt x="304817" y="265425"/>
                </a:lnTo>
                <a:lnTo>
                  <a:pt x="265353" y="304987"/>
                </a:lnTo>
                <a:lnTo>
                  <a:pt x="215851" y="325526"/>
                </a:lnTo>
                <a:lnTo>
                  <a:pt x="187900" y="328094"/>
                </a:lnTo>
                <a:lnTo>
                  <a:pt x="311922" y="328094"/>
                </a:lnTo>
                <a:lnTo>
                  <a:pt x="344834" y="291800"/>
                </a:lnTo>
                <a:lnTo>
                  <a:pt x="372360" y="225371"/>
                </a:lnTo>
                <a:lnTo>
                  <a:pt x="375800" y="187900"/>
                </a:lnTo>
                <a:lnTo>
                  <a:pt x="372360" y="150432"/>
                </a:lnTo>
                <a:lnTo>
                  <a:pt x="362038" y="115805"/>
                </a:lnTo>
                <a:lnTo>
                  <a:pt x="344834" y="84017"/>
                </a:lnTo>
                <a:lnTo>
                  <a:pt x="320744" y="55066"/>
                </a:lnTo>
                <a:lnTo>
                  <a:pt x="312199" y="47956"/>
                </a:lnTo>
                <a:close/>
              </a:path>
            </a:pathLst>
          </a:custGeom>
          <a:solidFill>
            <a:srgbClr val="3B3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1013640" y="6122759"/>
            <a:ext cx="373380" cy="367665"/>
          </a:xfrm>
          <a:custGeom>
            <a:avLst/>
            <a:gdLst/>
            <a:ahLst/>
            <a:cxnLst/>
            <a:rect l="l" t="t" r="r" b="b"/>
            <a:pathLst>
              <a:path w="373379" h="367664">
                <a:moveTo>
                  <a:pt x="210161" y="0"/>
                </a:moveTo>
                <a:lnTo>
                  <a:pt x="162434" y="0"/>
                </a:lnTo>
                <a:lnTo>
                  <a:pt x="162434" y="56668"/>
                </a:lnTo>
                <a:lnTo>
                  <a:pt x="131619" y="59525"/>
                </a:lnTo>
                <a:lnTo>
                  <a:pt x="76442" y="77533"/>
                </a:lnTo>
                <a:lnTo>
                  <a:pt x="29296" y="112807"/>
                </a:lnTo>
                <a:lnTo>
                  <a:pt x="3255" y="159498"/>
                </a:lnTo>
                <a:lnTo>
                  <a:pt x="0" y="186067"/>
                </a:lnTo>
                <a:lnTo>
                  <a:pt x="3255" y="212744"/>
                </a:lnTo>
                <a:lnTo>
                  <a:pt x="29296" y="259554"/>
                </a:lnTo>
                <a:lnTo>
                  <a:pt x="76442" y="295048"/>
                </a:lnTo>
                <a:lnTo>
                  <a:pt x="131619" y="313283"/>
                </a:lnTo>
                <a:lnTo>
                  <a:pt x="162434" y="316157"/>
                </a:lnTo>
                <a:lnTo>
                  <a:pt x="162434" y="367088"/>
                </a:lnTo>
                <a:lnTo>
                  <a:pt x="210161" y="367088"/>
                </a:lnTo>
                <a:lnTo>
                  <a:pt x="210161" y="316157"/>
                </a:lnTo>
                <a:lnTo>
                  <a:pt x="241192" y="313283"/>
                </a:lnTo>
                <a:lnTo>
                  <a:pt x="270045" y="306247"/>
                </a:lnTo>
                <a:lnTo>
                  <a:pt x="296717" y="295048"/>
                </a:lnTo>
                <a:lnTo>
                  <a:pt x="321204" y="279687"/>
                </a:lnTo>
                <a:lnTo>
                  <a:pt x="334914" y="267520"/>
                </a:lnTo>
                <a:lnTo>
                  <a:pt x="162434" y="267520"/>
                </a:lnTo>
                <a:lnTo>
                  <a:pt x="140253" y="265529"/>
                </a:lnTo>
                <a:lnTo>
                  <a:pt x="100446" y="253030"/>
                </a:lnTo>
                <a:lnTo>
                  <a:pt x="67968" y="230066"/>
                </a:lnTo>
                <a:lnTo>
                  <a:pt x="48867" y="186528"/>
                </a:lnTo>
                <a:lnTo>
                  <a:pt x="50989" y="170873"/>
                </a:lnTo>
                <a:lnTo>
                  <a:pt x="82824" y="130090"/>
                </a:lnTo>
                <a:lnTo>
                  <a:pt x="119590" y="112082"/>
                </a:lnTo>
                <a:lnTo>
                  <a:pt x="162434" y="105305"/>
                </a:lnTo>
                <a:lnTo>
                  <a:pt x="335431" y="105305"/>
                </a:lnTo>
                <a:lnTo>
                  <a:pt x="321204" y="92688"/>
                </a:lnTo>
                <a:lnTo>
                  <a:pt x="296630" y="77533"/>
                </a:lnTo>
                <a:lnTo>
                  <a:pt x="269931" y="66479"/>
                </a:lnTo>
                <a:lnTo>
                  <a:pt x="241108" y="59525"/>
                </a:lnTo>
                <a:lnTo>
                  <a:pt x="210161" y="56668"/>
                </a:lnTo>
                <a:lnTo>
                  <a:pt x="210161" y="0"/>
                </a:lnTo>
                <a:close/>
              </a:path>
              <a:path w="373379" h="367664">
                <a:moveTo>
                  <a:pt x="210161" y="105305"/>
                </a:moveTo>
                <a:lnTo>
                  <a:pt x="162434" y="105305"/>
                </a:lnTo>
                <a:lnTo>
                  <a:pt x="162434" y="267520"/>
                </a:lnTo>
                <a:lnTo>
                  <a:pt x="210161" y="267520"/>
                </a:lnTo>
                <a:lnTo>
                  <a:pt x="210161" y="105305"/>
                </a:lnTo>
                <a:close/>
              </a:path>
              <a:path w="373379" h="367664">
                <a:moveTo>
                  <a:pt x="335431" y="105305"/>
                </a:moveTo>
                <a:lnTo>
                  <a:pt x="210161" y="105305"/>
                </a:lnTo>
                <a:lnTo>
                  <a:pt x="232546" y="107290"/>
                </a:lnTo>
                <a:lnTo>
                  <a:pt x="253353" y="112082"/>
                </a:lnTo>
                <a:lnTo>
                  <a:pt x="290232" y="130090"/>
                </a:lnTo>
                <a:lnTo>
                  <a:pt x="322066" y="170873"/>
                </a:lnTo>
                <a:lnTo>
                  <a:pt x="324189" y="186528"/>
                </a:lnTo>
                <a:lnTo>
                  <a:pt x="322066" y="202076"/>
                </a:lnTo>
                <a:lnTo>
                  <a:pt x="290232" y="242516"/>
                </a:lnTo>
                <a:lnTo>
                  <a:pt x="253235" y="260700"/>
                </a:lnTo>
                <a:lnTo>
                  <a:pt x="210161" y="267520"/>
                </a:lnTo>
                <a:lnTo>
                  <a:pt x="334914" y="267520"/>
                </a:lnTo>
                <a:lnTo>
                  <a:pt x="343890" y="259554"/>
                </a:lnTo>
                <a:lnTo>
                  <a:pt x="360097" y="237240"/>
                </a:lnTo>
                <a:lnTo>
                  <a:pt x="369824" y="212744"/>
                </a:lnTo>
                <a:lnTo>
                  <a:pt x="373067" y="186067"/>
                </a:lnTo>
                <a:lnTo>
                  <a:pt x="369824" y="159498"/>
                </a:lnTo>
                <a:lnTo>
                  <a:pt x="360097" y="135078"/>
                </a:lnTo>
                <a:lnTo>
                  <a:pt x="343890" y="112807"/>
                </a:lnTo>
                <a:lnTo>
                  <a:pt x="335431" y="105305"/>
                </a:lnTo>
                <a:close/>
              </a:path>
            </a:pathLst>
          </a:custGeom>
          <a:solidFill>
            <a:srgbClr val="3B3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11433510" y="6117943"/>
            <a:ext cx="375920" cy="375920"/>
          </a:xfrm>
          <a:custGeom>
            <a:avLst/>
            <a:gdLst/>
            <a:ahLst/>
            <a:cxnLst/>
            <a:rect l="l" t="t" r="r" b="b"/>
            <a:pathLst>
              <a:path w="375920" h="375920">
                <a:moveTo>
                  <a:pt x="187900" y="0"/>
                </a:moveTo>
                <a:lnTo>
                  <a:pt x="115800" y="13766"/>
                </a:lnTo>
                <a:lnTo>
                  <a:pt x="55055" y="55066"/>
                </a:lnTo>
                <a:lnTo>
                  <a:pt x="13765" y="115805"/>
                </a:lnTo>
                <a:lnTo>
                  <a:pt x="0" y="187900"/>
                </a:lnTo>
                <a:lnTo>
                  <a:pt x="3441" y="225371"/>
                </a:lnTo>
                <a:lnTo>
                  <a:pt x="30970" y="291800"/>
                </a:lnTo>
                <a:lnTo>
                  <a:pt x="84008" y="344844"/>
                </a:lnTo>
                <a:lnTo>
                  <a:pt x="150430" y="372370"/>
                </a:lnTo>
                <a:lnTo>
                  <a:pt x="187900" y="375810"/>
                </a:lnTo>
                <a:lnTo>
                  <a:pt x="225369" y="372370"/>
                </a:lnTo>
                <a:lnTo>
                  <a:pt x="259999" y="362049"/>
                </a:lnTo>
                <a:lnTo>
                  <a:pt x="291791" y="344844"/>
                </a:lnTo>
                <a:lnTo>
                  <a:pt x="311922" y="328094"/>
                </a:lnTo>
                <a:lnTo>
                  <a:pt x="187900" y="328094"/>
                </a:lnTo>
                <a:lnTo>
                  <a:pt x="160038" y="325526"/>
                </a:lnTo>
                <a:lnTo>
                  <a:pt x="110595" y="304987"/>
                </a:lnTo>
                <a:lnTo>
                  <a:pt x="71044" y="265425"/>
                </a:lnTo>
                <a:lnTo>
                  <a:pt x="50512" y="215864"/>
                </a:lnTo>
                <a:lnTo>
                  <a:pt x="47946" y="187900"/>
                </a:lnTo>
                <a:lnTo>
                  <a:pt x="50506" y="159950"/>
                </a:lnTo>
                <a:lnTo>
                  <a:pt x="70982" y="110455"/>
                </a:lnTo>
                <a:lnTo>
                  <a:pt x="110446" y="70993"/>
                </a:lnTo>
                <a:lnTo>
                  <a:pt x="159948" y="50516"/>
                </a:lnTo>
                <a:lnTo>
                  <a:pt x="187900" y="47956"/>
                </a:lnTo>
                <a:lnTo>
                  <a:pt x="312199" y="47956"/>
                </a:lnTo>
                <a:lnTo>
                  <a:pt x="291791" y="30974"/>
                </a:lnTo>
                <a:lnTo>
                  <a:pt x="259999" y="13766"/>
                </a:lnTo>
                <a:lnTo>
                  <a:pt x="225369" y="3441"/>
                </a:lnTo>
                <a:lnTo>
                  <a:pt x="187900" y="0"/>
                </a:lnTo>
                <a:close/>
              </a:path>
              <a:path w="375920" h="375920">
                <a:moveTo>
                  <a:pt x="312199" y="47956"/>
                </a:moveTo>
                <a:lnTo>
                  <a:pt x="187900" y="47956"/>
                </a:lnTo>
                <a:lnTo>
                  <a:pt x="215852" y="50516"/>
                </a:lnTo>
                <a:lnTo>
                  <a:pt x="241673" y="58195"/>
                </a:lnTo>
                <a:lnTo>
                  <a:pt x="286902" y="88908"/>
                </a:lnTo>
                <a:lnTo>
                  <a:pt x="317614" y="134135"/>
                </a:lnTo>
                <a:lnTo>
                  <a:pt x="327853" y="187900"/>
                </a:lnTo>
                <a:lnTo>
                  <a:pt x="325293" y="215864"/>
                </a:lnTo>
                <a:lnTo>
                  <a:pt x="304817" y="265425"/>
                </a:lnTo>
                <a:lnTo>
                  <a:pt x="265357" y="304987"/>
                </a:lnTo>
                <a:lnTo>
                  <a:pt x="215852" y="325526"/>
                </a:lnTo>
                <a:lnTo>
                  <a:pt x="187900" y="328094"/>
                </a:lnTo>
                <a:lnTo>
                  <a:pt x="311922" y="328094"/>
                </a:lnTo>
                <a:lnTo>
                  <a:pt x="344835" y="291800"/>
                </a:lnTo>
                <a:lnTo>
                  <a:pt x="372368" y="225371"/>
                </a:lnTo>
                <a:lnTo>
                  <a:pt x="375810" y="187900"/>
                </a:lnTo>
                <a:lnTo>
                  <a:pt x="372368" y="150432"/>
                </a:lnTo>
                <a:lnTo>
                  <a:pt x="362043" y="115805"/>
                </a:lnTo>
                <a:lnTo>
                  <a:pt x="344835" y="84017"/>
                </a:lnTo>
                <a:lnTo>
                  <a:pt x="320744" y="55066"/>
                </a:lnTo>
                <a:lnTo>
                  <a:pt x="312199" y="47956"/>
                </a:lnTo>
                <a:close/>
              </a:path>
            </a:pathLst>
          </a:custGeom>
          <a:solidFill>
            <a:srgbClr val="3B3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11872643" y="6122758"/>
            <a:ext cx="215900" cy="367665"/>
          </a:xfrm>
          <a:custGeom>
            <a:avLst/>
            <a:gdLst/>
            <a:ahLst/>
            <a:cxnLst/>
            <a:rect l="l" t="t" r="r" b="b"/>
            <a:pathLst>
              <a:path w="215900" h="367664">
                <a:moveTo>
                  <a:pt x="104153" y="0"/>
                </a:moveTo>
                <a:lnTo>
                  <a:pt x="0" y="0"/>
                </a:lnTo>
                <a:lnTo>
                  <a:pt x="0" y="367098"/>
                </a:lnTo>
                <a:lnTo>
                  <a:pt x="47485" y="367098"/>
                </a:lnTo>
                <a:lnTo>
                  <a:pt x="47485" y="249625"/>
                </a:lnTo>
                <a:lnTo>
                  <a:pt x="90855" y="249625"/>
                </a:lnTo>
                <a:lnTo>
                  <a:pt x="138688" y="240482"/>
                </a:lnTo>
                <a:lnTo>
                  <a:pt x="178957" y="213040"/>
                </a:lnTo>
                <a:lnTo>
                  <a:pt x="188191" y="201899"/>
                </a:lnTo>
                <a:lnTo>
                  <a:pt x="47485" y="201899"/>
                </a:lnTo>
                <a:lnTo>
                  <a:pt x="47485" y="47726"/>
                </a:lnTo>
                <a:lnTo>
                  <a:pt x="188269" y="47726"/>
                </a:lnTo>
                <a:lnTo>
                  <a:pt x="178957" y="36480"/>
                </a:lnTo>
                <a:lnTo>
                  <a:pt x="162839" y="22762"/>
                </a:lnTo>
                <a:lnTo>
                  <a:pt x="144999" y="12110"/>
                </a:lnTo>
                <a:lnTo>
                  <a:pt x="125438" y="4523"/>
                </a:lnTo>
                <a:lnTo>
                  <a:pt x="104153" y="0"/>
                </a:lnTo>
                <a:close/>
              </a:path>
              <a:path w="215900" h="367664">
                <a:moveTo>
                  <a:pt x="188269" y="47726"/>
                </a:moveTo>
                <a:lnTo>
                  <a:pt x="90855" y="47726"/>
                </a:lnTo>
                <a:lnTo>
                  <a:pt x="106116" y="49130"/>
                </a:lnTo>
                <a:lnTo>
                  <a:pt x="120247" y="53343"/>
                </a:lnTo>
                <a:lnTo>
                  <a:pt x="154998" y="82040"/>
                </a:lnTo>
                <a:lnTo>
                  <a:pt x="167712" y="124582"/>
                </a:lnTo>
                <a:lnTo>
                  <a:pt x="166298" y="140048"/>
                </a:lnTo>
                <a:lnTo>
                  <a:pt x="145116" y="179303"/>
                </a:lnTo>
                <a:lnTo>
                  <a:pt x="106116" y="200487"/>
                </a:lnTo>
                <a:lnTo>
                  <a:pt x="90855" y="201899"/>
                </a:lnTo>
                <a:lnTo>
                  <a:pt x="188191" y="201899"/>
                </a:lnTo>
                <a:lnTo>
                  <a:pt x="194915" y="193787"/>
                </a:lnTo>
                <a:lnTo>
                  <a:pt x="206315" y="172624"/>
                </a:lnTo>
                <a:lnTo>
                  <a:pt x="213157" y="149555"/>
                </a:lnTo>
                <a:lnTo>
                  <a:pt x="215438" y="124582"/>
                </a:lnTo>
                <a:lnTo>
                  <a:pt x="213157" y="99804"/>
                </a:lnTo>
                <a:lnTo>
                  <a:pt x="206315" y="76860"/>
                </a:lnTo>
                <a:lnTo>
                  <a:pt x="194915" y="55752"/>
                </a:lnTo>
                <a:lnTo>
                  <a:pt x="188269" y="47726"/>
                </a:lnTo>
                <a:close/>
              </a:path>
            </a:pathLst>
          </a:custGeom>
          <a:solidFill>
            <a:srgbClr val="3B3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12129141" y="6122756"/>
            <a:ext cx="297180" cy="367665"/>
          </a:xfrm>
          <a:custGeom>
            <a:avLst/>
            <a:gdLst/>
            <a:ahLst/>
            <a:cxnLst/>
            <a:rect l="l" t="t" r="r" b="b"/>
            <a:pathLst>
              <a:path w="297179" h="367664">
                <a:moveTo>
                  <a:pt x="47726" y="0"/>
                </a:moveTo>
                <a:lnTo>
                  <a:pt x="0" y="0"/>
                </a:lnTo>
                <a:lnTo>
                  <a:pt x="0" y="367098"/>
                </a:lnTo>
                <a:lnTo>
                  <a:pt x="50940" y="367098"/>
                </a:lnTo>
                <a:lnTo>
                  <a:pt x="109586" y="284965"/>
                </a:lnTo>
                <a:lnTo>
                  <a:pt x="47726" y="284965"/>
                </a:lnTo>
                <a:lnTo>
                  <a:pt x="47726" y="0"/>
                </a:lnTo>
                <a:close/>
              </a:path>
              <a:path w="297179" h="367664">
                <a:moveTo>
                  <a:pt x="296891" y="89484"/>
                </a:moveTo>
                <a:lnTo>
                  <a:pt x="249165" y="89484"/>
                </a:lnTo>
                <a:lnTo>
                  <a:pt x="249165" y="367098"/>
                </a:lnTo>
                <a:lnTo>
                  <a:pt x="296891" y="367098"/>
                </a:lnTo>
                <a:lnTo>
                  <a:pt x="296891" y="89484"/>
                </a:lnTo>
                <a:close/>
              </a:path>
              <a:path w="297179" h="367664">
                <a:moveTo>
                  <a:pt x="296891" y="0"/>
                </a:moveTo>
                <a:lnTo>
                  <a:pt x="251008" y="0"/>
                </a:lnTo>
                <a:lnTo>
                  <a:pt x="47726" y="284965"/>
                </a:lnTo>
                <a:lnTo>
                  <a:pt x="109586" y="284965"/>
                </a:lnTo>
                <a:lnTo>
                  <a:pt x="249165" y="89484"/>
                </a:lnTo>
                <a:lnTo>
                  <a:pt x="296891" y="89484"/>
                </a:lnTo>
                <a:lnTo>
                  <a:pt x="296891" y="0"/>
                </a:lnTo>
                <a:close/>
              </a:path>
            </a:pathLst>
          </a:custGeom>
          <a:solidFill>
            <a:srgbClr val="3B3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4A087-45E3-4089-808C-76E87BCD0A2B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7051" y="1153965"/>
            <a:ext cx="17269997" cy="1294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00" b="0" i="0">
                <a:solidFill>
                  <a:srgbClr val="8FD32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58934" y="2576037"/>
            <a:ext cx="17186230" cy="6598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B0BF2-88F0-4795-B026-1B2A332EDCE2}" type="datetime1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029497" y="5022883"/>
            <a:ext cx="12074603" cy="62871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67622" y="5808014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8920" y="0"/>
                </a:moveTo>
                <a:lnTo>
                  <a:pt x="4020" y="3497"/>
                </a:lnTo>
                <a:lnTo>
                  <a:pt x="0" y="8934"/>
                </a:lnTo>
                <a:lnTo>
                  <a:pt x="834" y="14956"/>
                </a:lnTo>
                <a:lnTo>
                  <a:pt x="3699" y="21934"/>
                </a:lnTo>
                <a:lnTo>
                  <a:pt x="5769" y="30239"/>
                </a:lnTo>
                <a:lnTo>
                  <a:pt x="13065" y="25223"/>
                </a:lnTo>
                <a:lnTo>
                  <a:pt x="19263" y="20895"/>
                </a:lnTo>
                <a:lnTo>
                  <a:pt x="22858" y="15855"/>
                </a:lnTo>
                <a:lnTo>
                  <a:pt x="22344" y="8701"/>
                </a:lnTo>
                <a:lnTo>
                  <a:pt x="19276" y="52"/>
                </a:lnTo>
                <a:lnTo>
                  <a:pt x="8920" y="0"/>
                </a:lnTo>
                <a:close/>
              </a:path>
            </a:pathLst>
          </a:custGeom>
          <a:solidFill>
            <a:srgbClr val="8FD32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94028" y="4630054"/>
            <a:ext cx="19685" cy="64135"/>
          </a:xfrm>
          <a:custGeom>
            <a:avLst/>
            <a:gdLst/>
            <a:ahLst/>
            <a:cxnLst/>
            <a:rect l="l" t="t" r="r" b="b"/>
            <a:pathLst>
              <a:path w="19684" h="64135">
                <a:moveTo>
                  <a:pt x="9110" y="0"/>
                </a:moveTo>
                <a:lnTo>
                  <a:pt x="9110" y="3350"/>
                </a:lnTo>
                <a:lnTo>
                  <a:pt x="5645" y="13484"/>
                </a:lnTo>
                <a:lnTo>
                  <a:pt x="1873" y="23781"/>
                </a:lnTo>
                <a:lnTo>
                  <a:pt x="0" y="34405"/>
                </a:lnTo>
                <a:lnTo>
                  <a:pt x="2109" y="44912"/>
                </a:lnTo>
                <a:lnTo>
                  <a:pt x="2230" y="50595"/>
                </a:lnTo>
                <a:lnTo>
                  <a:pt x="5675" y="55652"/>
                </a:lnTo>
                <a:lnTo>
                  <a:pt x="19078" y="26962"/>
                </a:lnTo>
                <a:lnTo>
                  <a:pt x="19078" y="11853"/>
                </a:lnTo>
                <a:lnTo>
                  <a:pt x="15801" y="5067"/>
                </a:lnTo>
                <a:lnTo>
                  <a:pt x="15801" y="1706"/>
                </a:lnTo>
                <a:lnTo>
                  <a:pt x="911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43391" y="4326724"/>
            <a:ext cx="11430" cy="47625"/>
          </a:xfrm>
          <a:custGeom>
            <a:avLst/>
            <a:gdLst/>
            <a:ahLst/>
            <a:cxnLst/>
            <a:rect l="l" t="t" r="r" b="b"/>
            <a:pathLst>
              <a:path w="11430" h="47625">
                <a:moveTo>
                  <a:pt x="9144" y="0"/>
                </a:moveTo>
                <a:lnTo>
                  <a:pt x="7590" y="5294"/>
                </a:lnTo>
                <a:lnTo>
                  <a:pt x="7017" y="10915"/>
                </a:lnTo>
                <a:lnTo>
                  <a:pt x="5829" y="16553"/>
                </a:lnTo>
                <a:lnTo>
                  <a:pt x="2432" y="21894"/>
                </a:lnTo>
                <a:lnTo>
                  <a:pt x="0" y="27487"/>
                </a:lnTo>
                <a:lnTo>
                  <a:pt x="1089" y="33878"/>
                </a:lnTo>
                <a:lnTo>
                  <a:pt x="2850" y="40592"/>
                </a:lnTo>
                <a:lnTo>
                  <a:pt x="2432" y="47150"/>
                </a:lnTo>
                <a:lnTo>
                  <a:pt x="9139" y="35533"/>
                </a:lnTo>
                <a:lnTo>
                  <a:pt x="10818" y="23575"/>
                </a:lnTo>
                <a:lnTo>
                  <a:pt x="9144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92900" y="48711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10125" y="0"/>
                </a:moveTo>
                <a:lnTo>
                  <a:pt x="3434" y="0"/>
                </a:lnTo>
                <a:lnTo>
                  <a:pt x="0" y="1633"/>
                </a:lnTo>
                <a:lnTo>
                  <a:pt x="0" y="4973"/>
                </a:lnTo>
                <a:lnTo>
                  <a:pt x="3434" y="10031"/>
                </a:lnTo>
                <a:lnTo>
                  <a:pt x="6868" y="10031"/>
                </a:lnTo>
                <a:lnTo>
                  <a:pt x="10125" y="8408"/>
                </a:lnTo>
                <a:lnTo>
                  <a:pt x="10125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96259" y="4697479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69" h="15239">
                <a:moveTo>
                  <a:pt x="6879" y="0"/>
                </a:moveTo>
                <a:lnTo>
                  <a:pt x="6879" y="5057"/>
                </a:lnTo>
                <a:lnTo>
                  <a:pt x="0" y="8408"/>
                </a:lnTo>
                <a:lnTo>
                  <a:pt x="3444" y="15193"/>
                </a:lnTo>
                <a:lnTo>
                  <a:pt x="3444" y="10125"/>
                </a:lnTo>
                <a:lnTo>
                  <a:pt x="13570" y="6774"/>
                </a:lnTo>
                <a:lnTo>
                  <a:pt x="6879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949067" y="4670510"/>
            <a:ext cx="3810" cy="6985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0"/>
                </a:moveTo>
                <a:lnTo>
                  <a:pt x="0" y="6774"/>
                </a:lnTo>
                <a:lnTo>
                  <a:pt x="3434" y="6774"/>
                </a:lnTo>
                <a:lnTo>
                  <a:pt x="3434" y="1717"/>
                </a:lnTo>
                <a:lnTo>
                  <a:pt x="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608637" y="4495234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6868" y="0"/>
                </a:moveTo>
                <a:lnTo>
                  <a:pt x="3434" y="0"/>
                </a:lnTo>
                <a:lnTo>
                  <a:pt x="0" y="1706"/>
                </a:lnTo>
                <a:lnTo>
                  <a:pt x="0" y="3340"/>
                </a:lnTo>
                <a:lnTo>
                  <a:pt x="3434" y="5057"/>
                </a:lnTo>
                <a:lnTo>
                  <a:pt x="6868" y="5057"/>
                </a:lnTo>
                <a:lnTo>
                  <a:pt x="6868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075476" y="4340658"/>
            <a:ext cx="191307" cy="1997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700549" y="4889493"/>
            <a:ext cx="57150" cy="55880"/>
          </a:xfrm>
          <a:custGeom>
            <a:avLst/>
            <a:gdLst/>
            <a:ahLst/>
            <a:cxnLst/>
            <a:rect l="l" t="t" r="r" b="b"/>
            <a:pathLst>
              <a:path w="57150" h="55879">
                <a:moveTo>
                  <a:pt x="42131" y="50649"/>
                </a:moveTo>
                <a:lnTo>
                  <a:pt x="7048" y="50649"/>
                </a:lnTo>
                <a:lnTo>
                  <a:pt x="13504" y="50880"/>
                </a:lnTo>
                <a:lnTo>
                  <a:pt x="19548" y="51806"/>
                </a:lnTo>
                <a:lnTo>
                  <a:pt x="25360" y="53108"/>
                </a:lnTo>
                <a:lnTo>
                  <a:pt x="29182" y="54061"/>
                </a:lnTo>
                <a:lnTo>
                  <a:pt x="32501" y="55652"/>
                </a:lnTo>
                <a:lnTo>
                  <a:pt x="36710" y="54176"/>
                </a:lnTo>
                <a:lnTo>
                  <a:pt x="42131" y="50649"/>
                </a:lnTo>
                <a:close/>
              </a:path>
              <a:path w="57150" h="55879">
                <a:moveTo>
                  <a:pt x="26470" y="0"/>
                </a:moveTo>
                <a:lnTo>
                  <a:pt x="15792" y="2765"/>
                </a:lnTo>
                <a:lnTo>
                  <a:pt x="7346" y="8795"/>
                </a:lnTo>
                <a:lnTo>
                  <a:pt x="1878" y="17425"/>
                </a:lnTo>
                <a:lnTo>
                  <a:pt x="136" y="27988"/>
                </a:lnTo>
                <a:lnTo>
                  <a:pt x="356" y="35307"/>
                </a:lnTo>
                <a:lnTo>
                  <a:pt x="2335" y="42606"/>
                </a:lnTo>
                <a:lnTo>
                  <a:pt x="0" y="51432"/>
                </a:lnTo>
                <a:lnTo>
                  <a:pt x="7048" y="50649"/>
                </a:lnTo>
                <a:lnTo>
                  <a:pt x="42131" y="50649"/>
                </a:lnTo>
                <a:lnTo>
                  <a:pt x="45022" y="48767"/>
                </a:lnTo>
                <a:lnTo>
                  <a:pt x="51901" y="39875"/>
                </a:lnTo>
                <a:lnTo>
                  <a:pt x="56153" y="29480"/>
                </a:lnTo>
                <a:lnTo>
                  <a:pt x="56584" y="19559"/>
                </a:lnTo>
                <a:lnTo>
                  <a:pt x="52995" y="10332"/>
                </a:lnTo>
                <a:lnTo>
                  <a:pt x="46734" y="3964"/>
                </a:lnTo>
                <a:lnTo>
                  <a:pt x="37869" y="504"/>
                </a:lnTo>
                <a:lnTo>
                  <a:pt x="2647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697005" y="4209782"/>
            <a:ext cx="46990" cy="40005"/>
          </a:xfrm>
          <a:custGeom>
            <a:avLst/>
            <a:gdLst/>
            <a:ahLst/>
            <a:cxnLst/>
            <a:rect l="l" t="t" r="r" b="b"/>
            <a:pathLst>
              <a:path w="46990" h="40004">
                <a:moveTo>
                  <a:pt x="10729" y="0"/>
                </a:moveTo>
                <a:lnTo>
                  <a:pt x="1947" y="4616"/>
                </a:lnTo>
                <a:lnTo>
                  <a:pt x="890" y="5632"/>
                </a:lnTo>
                <a:lnTo>
                  <a:pt x="303" y="7391"/>
                </a:lnTo>
                <a:lnTo>
                  <a:pt x="0" y="8888"/>
                </a:lnTo>
                <a:lnTo>
                  <a:pt x="1899" y="18270"/>
                </a:lnTo>
                <a:lnTo>
                  <a:pt x="8955" y="28600"/>
                </a:lnTo>
                <a:lnTo>
                  <a:pt x="18441" y="36833"/>
                </a:lnTo>
                <a:lnTo>
                  <a:pt x="27632" y="39924"/>
                </a:lnTo>
                <a:lnTo>
                  <a:pt x="34394" y="38203"/>
                </a:lnTo>
                <a:lnTo>
                  <a:pt x="46813" y="6093"/>
                </a:lnTo>
                <a:lnTo>
                  <a:pt x="36449" y="6093"/>
                </a:lnTo>
                <a:lnTo>
                  <a:pt x="27849" y="4266"/>
                </a:lnTo>
                <a:lnTo>
                  <a:pt x="19320" y="1059"/>
                </a:lnTo>
                <a:lnTo>
                  <a:pt x="10729" y="0"/>
                </a:lnTo>
                <a:close/>
              </a:path>
              <a:path w="46990" h="40004">
                <a:moveTo>
                  <a:pt x="46815" y="6040"/>
                </a:moveTo>
                <a:lnTo>
                  <a:pt x="36449" y="6093"/>
                </a:lnTo>
                <a:lnTo>
                  <a:pt x="46813" y="6093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468245" y="4607965"/>
            <a:ext cx="31750" cy="28575"/>
          </a:xfrm>
          <a:custGeom>
            <a:avLst/>
            <a:gdLst/>
            <a:ahLst/>
            <a:cxnLst/>
            <a:rect l="l" t="t" r="r" b="b"/>
            <a:pathLst>
              <a:path w="31750" h="28575">
                <a:moveTo>
                  <a:pt x="12648" y="0"/>
                </a:moveTo>
                <a:lnTo>
                  <a:pt x="6680" y="1392"/>
                </a:lnTo>
                <a:lnTo>
                  <a:pt x="0" y="3675"/>
                </a:lnTo>
                <a:lnTo>
                  <a:pt x="921" y="12407"/>
                </a:lnTo>
                <a:lnTo>
                  <a:pt x="3011" y="19502"/>
                </a:lnTo>
                <a:lnTo>
                  <a:pt x="7287" y="24749"/>
                </a:lnTo>
                <a:lnTo>
                  <a:pt x="13260" y="27720"/>
                </a:lnTo>
                <a:lnTo>
                  <a:pt x="20439" y="27988"/>
                </a:lnTo>
                <a:lnTo>
                  <a:pt x="31716" y="26135"/>
                </a:lnTo>
                <a:lnTo>
                  <a:pt x="12648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990461" y="4261879"/>
            <a:ext cx="28575" cy="11430"/>
          </a:xfrm>
          <a:custGeom>
            <a:avLst/>
            <a:gdLst/>
            <a:ahLst/>
            <a:cxnLst/>
            <a:rect l="l" t="t" r="r" b="b"/>
            <a:pathLst>
              <a:path w="28575" h="11429">
                <a:moveTo>
                  <a:pt x="15199" y="0"/>
                </a:moveTo>
                <a:lnTo>
                  <a:pt x="8142" y="246"/>
                </a:lnTo>
                <a:lnTo>
                  <a:pt x="0" y="4684"/>
                </a:lnTo>
                <a:lnTo>
                  <a:pt x="6955" y="9002"/>
                </a:lnTo>
                <a:lnTo>
                  <a:pt x="13676" y="11190"/>
                </a:lnTo>
                <a:lnTo>
                  <a:pt x="20666" y="11170"/>
                </a:lnTo>
                <a:lnTo>
                  <a:pt x="28428" y="8862"/>
                </a:lnTo>
                <a:lnTo>
                  <a:pt x="21764" y="3139"/>
                </a:lnTo>
                <a:lnTo>
                  <a:pt x="15199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894175" y="4294650"/>
            <a:ext cx="15240" cy="45085"/>
          </a:xfrm>
          <a:custGeom>
            <a:avLst/>
            <a:gdLst/>
            <a:ahLst/>
            <a:cxnLst/>
            <a:rect l="l" t="t" r="r" b="b"/>
            <a:pathLst>
              <a:path w="15240" h="45085">
                <a:moveTo>
                  <a:pt x="0" y="0"/>
                </a:moveTo>
                <a:lnTo>
                  <a:pt x="0" y="44972"/>
                </a:lnTo>
                <a:lnTo>
                  <a:pt x="14774" y="44972"/>
                </a:lnTo>
                <a:lnTo>
                  <a:pt x="14774" y="314"/>
                </a:lnTo>
                <a:lnTo>
                  <a:pt x="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894929" y="4246967"/>
            <a:ext cx="1270" cy="10160"/>
          </a:xfrm>
          <a:custGeom>
            <a:avLst/>
            <a:gdLst/>
            <a:ahLst/>
            <a:cxnLst/>
            <a:rect l="l" t="t" r="r" b="b"/>
            <a:pathLst>
              <a:path w="1269" h="10160">
                <a:moveTo>
                  <a:pt x="785" y="0"/>
                </a:moveTo>
                <a:lnTo>
                  <a:pt x="376" y="3612"/>
                </a:lnTo>
                <a:lnTo>
                  <a:pt x="157" y="5109"/>
                </a:lnTo>
                <a:lnTo>
                  <a:pt x="40" y="6753"/>
                </a:lnTo>
                <a:lnTo>
                  <a:pt x="0" y="9727"/>
                </a:lnTo>
                <a:lnTo>
                  <a:pt x="376" y="6753"/>
                </a:lnTo>
                <a:lnTo>
                  <a:pt x="548" y="5109"/>
                </a:lnTo>
                <a:lnTo>
                  <a:pt x="785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97" y="314387"/>
            <a:ext cx="7449553" cy="41965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0014" y="3484003"/>
            <a:ext cx="170376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atin typeface="Exo 2"/>
              </a:rPr>
              <a:t>«Сбор сведений о профессиональных планах учащихся 9-х и 11-х классов Кировского района </a:t>
            </a:r>
          </a:p>
          <a:p>
            <a:pPr algn="ctr"/>
            <a:r>
              <a:rPr lang="ru-RU" sz="6000" b="1" dirty="0">
                <a:latin typeface="Exo 2"/>
              </a:rPr>
              <a:t>на 2021-2022 учебные года»</a:t>
            </a:r>
          </a:p>
          <a:p>
            <a:pPr algn="ctr"/>
            <a:r>
              <a:rPr lang="ru-RU" sz="6000" b="1" dirty="0">
                <a:latin typeface="Exo 2"/>
              </a:rPr>
              <a:t/>
            </a:r>
            <a:br>
              <a:rPr lang="ru-RU" sz="6000" b="1" dirty="0">
                <a:latin typeface="Exo 2"/>
              </a:rPr>
            </a:br>
            <a:endParaRPr lang="ru-RU" sz="6000" b="1" dirty="0">
              <a:latin typeface="Exo 2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86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1446550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Exo 2"/>
              </a:rPr>
              <a:t>УЧЕБНЫЕ УЧРЕЖДЕНИЯ СПО, </a:t>
            </a:r>
            <a:r>
              <a:rPr lang="ru-RU" sz="5400" b="1" dirty="0">
                <a:latin typeface="Exo 2"/>
              </a:rPr>
              <a:t/>
            </a:r>
            <a:br>
              <a:rPr lang="ru-RU" sz="5400" b="1" dirty="0">
                <a:latin typeface="Exo 2"/>
              </a:rPr>
            </a:br>
            <a:r>
              <a:rPr lang="ru-RU" sz="4000" b="1" dirty="0">
                <a:latin typeface="Exo 2"/>
              </a:rPr>
              <a:t>в которые респонденты собираются поступать после 9 класса</a:t>
            </a:r>
            <a:endParaRPr lang="ru-RU" sz="2800" dirty="0">
              <a:solidFill>
                <a:schemeClr val="tx1"/>
              </a:solidFill>
              <a:latin typeface="Exo 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949159"/>
              </p:ext>
            </p:extLst>
          </p:nvPr>
        </p:nvGraphicFramePr>
        <p:xfrm>
          <a:off x="768351" y="2073275"/>
          <a:ext cx="18448864" cy="819308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23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0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8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6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4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№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Учреждения СПО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Ответы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%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Корабельный колледж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Государственного университета морского и речного флота имени адмирала С.О. Макарова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Кулинарного Мастерства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дизайна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Санкт-Петербургское музыкальное училище имени М. П. Мусоргского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физической культуры и спорта, экономики и технологии СПбГУ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3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Красносельский</a:t>
                      </a: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колледж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3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Колледжа технологии, моделирования и управления Санкт-Петербургского государственного университета промышленных технологий и дизайна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2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Кадетский корпус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542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1446550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Exo 2"/>
              </a:rPr>
              <a:t>УЧЕБНЫЕ УЧРЕЖДЕНИЯ СПО, </a:t>
            </a:r>
            <a:r>
              <a:rPr lang="ru-RU" sz="5400" b="1" dirty="0">
                <a:latin typeface="Exo 2"/>
              </a:rPr>
              <a:t/>
            </a:r>
            <a:br>
              <a:rPr lang="ru-RU" sz="5400" b="1" dirty="0">
                <a:latin typeface="Exo 2"/>
              </a:rPr>
            </a:br>
            <a:r>
              <a:rPr lang="ru-RU" sz="4000" b="1" dirty="0">
                <a:latin typeface="Exo 2"/>
              </a:rPr>
              <a:t>в которые респонденты собираются поступать после 9 класса</a:t>
            </a:r>
            <a:endParaRPr lang="ru-RU" sz="2800" dirty="0">
              <a:solidFill>
                <a:schemeClr val="tx1"/>
              </a:solidFill>
              <a:latin typeface="Exo 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456535"/>
              </p:ext>
            </p:extLst>
          </p:nvPr>
        </p:nvGraphicFramePr>
        <p:xfrm>
          <a:off x="768351" y="2073275"/>
          <a:ext cx="18448864" cy="78486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23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0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8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6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0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№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Учреждения СПО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Ответы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%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аэрокосмического приборостроения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Санкт-Петербургский колледж телекоммуникаций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судостроения и прикладных технологий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5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Санкт-Петербургский техникум железнодорожного транспорта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Транспортно-логистический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752549"/>
                  </a:ext>
                </a:extLst>
              </a:tr>
              <a:tr h="62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Авиа колледж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8329631"/>
                  </a:ext>
                </a:extLst>
              </a:tr>
              <a:tr h="1088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Академия гражданской авиации Санкт-Петербурга (СПБГУГА)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5500162"/>
                  </a:ext>
                </a:extLst>
              </a:tr>
              <a:tr h="595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Академия транспортных технологий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иностранных языков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67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1446550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Exo 2"/>
              </a:rPr>
              <a:t>УЧЕБНЫЕ УЧРЕЖДЕНИЯ СПО, </a:t>
            </a:r>
            <a:r>
              <a:rPr lang="ru-RU" sz="5400" b="1" dirty="0">
                <a:latin typeface="Exo 2"/>
              </a:rPr>
              <a:t/>
            </a:r>
            <a:br>
              <a:rPr lang="ru-RU" sz="5400" b="1" dirty="0">
                <a:latin typeface="Exo 2"/>
              </a:rPr>
            </a:br>
            <a:r>
              <a:rPr lang="ru-RU" sz="4000" b="1" dirty="0">
                <a:latin typeface="Exo 2"/>
              </a:rPr>
              <a:t>в которые респонденты собираются поступать после 9 класса</a:t>
            </a:r>
            <a:endParaRPr lang="ru-RU" sz="2800" dirty="0">
              <a:solidFill>
                <a:schemeClr val="tx1"/>
              </a:solidFill>
              <a:latin typeface="Exo 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250860"/>
              </p:ext>
            </p:extLst>
          </p:nvPr>
        </p:nvGraphicFramePr>
        <p:xfrm>
          <a:off x="768351" y="2073276"/>
          <a:ext cx="18448864" cy="822959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23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0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8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6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0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№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Учреждения СПО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Ответы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%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киноиндустрии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«МетроСтрой»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Морской технический колледж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«ПетроСтройСервис»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Реставрационный колледж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МГТУ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СПбГУ телекоммуникаций имени профессора М. А. Бонч-Бруевича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519032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колледж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293584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 ИТМО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945265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Ювелирный колледж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007219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144713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445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2627" y="1216999"/>
            <a:ext cx="13511799" cy="14933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Exo 2"/>
              </a:rPr>
              <a:t>Выбор учебного заведения </a:t>
            </a:r>
            <a:br>
              <a:rPr lang="ru-RU" sz="4800" b="1" dirty="0">
                <a:solidFill>
                  <a:schemeClr val="bg1"/>
                </a:solidFill>
                <a:latin typeface="Exo 2"/>
              </a:rPr>
            </a:br>
            <a:r>
              <a:rPr lang="ru-RU" sz="4800" b="1" dirty="0">
                <a:solidFill>
                  <a:schemeClr val="bg1"/>
                </a:solidFill>
                <a:latin typeface="Exo 2"/>
              </a:rPr>
              <a:t>после 11-го класса</a:t>
            </a:r>
            <a:endParaRPr lang="ru-RU" sz="4800" dirty="0">
              <a:solidFill>
                <a:schemeClr val="bg1"/>
              </a:solidFill>
              <a:latin typeface="Exo 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34511" y="9790277"/>
            <a:ext cx="17214215" cy="62865"/>
          </a:xfrm>
          <a:custGeom>
            <a:avLst/>
            <a:gdLst/>
            <a:ahLst/>
            <a:cxnLst/>
            <a:rect l="l" t="t" r="r" b="b"/>
            <a:pathLst>
              <a:path w="17214215" h="62865">
                <a:moveTo>
                  <a:pt x="17182722" y="0"/>
                </a:moveTo>
                <a:lnTo>
                  <a:pt x="31412" y="0"/>
                </a:lnTo>
                <a:lnTo>
                  <a:pt x="19184" y="2469"/>
                </a:lnTo>
                <a:lnTo>
                  <a:pt x="9199" y="9203"/>
                </a:lnTo>
                <a:lnTo>
                  <a:pt x="2468" y="19189"/>
                </a:lnTo>
                <a:lnTo>
                  <a:pt x="0" y="31412"/>
                </a:lnTo>
                <a:lnTo>
                  <a:pt x="2468" y="43636"/>
                </a:lnTo>
                <a:lnTo>
                  <a:pt x="9199" y="53621"/>
                </a:lnTo>
                <a:lnTo>
                  <a:pt x="19184" y="60355"/>
                </a:lnTo>
                <a:lnTo>
                  <a:pt x="31412" y="62825"/>
                </a:lnTo>
                <a:lnTo>
                  <a:pt x="17182722" y="62825"/>
                </a:lnTo>
                <a:lnTo>
                  <a:pt x="17194950" y="60355"/>
                </a:lnTo>
                <a:lnTo>
                  <a:pt x="17204935" y="53621"/>
                </a:lnTo>
                <a:lnTo>
                  <a:pt x="17211667" y="43636"/>
                </a:lnTo>
                <a:lnTo>
                  <a:pt x="17214135" y="31412"/>
                </a:lnTo>
                <a:lnTo>
                  <a:pt x="17211667" y="19189"/>
                </a:lnTo>
                <a:lnTo>
                  <a:pt x="17204935" y="9203"/>
                </a:lnTo>
                <a:lnTo>
                  <a:pt x="17194950" y="2469"/>
                </a:lnTo>
                <a:lnTo>
                  <a:pt x="171827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28850" y="1203855"/>
            <a:ext cx="3886200" cy="1258122"/>
          </a:xfrm>
          <a:prstGeom prst="rect">
            <a:avLst/>
          </a:prstGeom>
        </p:spPr>
      </p:pic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1805979"/>
              </p:ext>
            </p:extLst>
          </p:nvPr>
        </p:nvGraphicFramePr>
        <p:xfrm>
          <a:off x="1670050" y="2901147"/>
          <a:ext cx="814546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196" name="Picture 4" descr="Картинки по запросу &quot;студент&quot;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650" y="3673475"/>
            <a:ext cx="7834676" cy="440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05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1505713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Exo 2"/>
              </a:rPr>
              <a:t>Рейтинг профессий и специальностей СПО </a:t>
            </a:r>
            <a:br>
              <a:rPr lang="ru-RU" sz="5400" b="1" dirty="0">
                <a:solidFill>
                  <a:schemeClr val="tx1"/>
                </a:solidFill>
                <a:latin typeface="Exo 2"/>
              </a:rPr>
            </a:br>
            <a:r>
              <a:rPr lang="ru-RU" sz="4000" dirty="0"/>
              <a:t>(после 11 класса)</a:t>
            </a:r>
            <a:br>
              <a:rPr lang="ru-RU" sz="4000" dirty="0"/>
            </a:br>
            <a:endParaRPr lang="ru-RU" sz="4000" b="1" dirty="0">
              <a:solidFill>
                <a:srgbClr val="92D050"/>
              </a:solidFill>
              <a:latin typeface="Exo 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398358"/>
              </p:ext>
            </p:extLst>
          </p:nvPr>
        </p:nvGraphicFramePr>
        <p:xfrm>
          <a:off x="1289049" y="1902588"/>
          <a:ext cx="17915466" cy="809548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78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0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1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4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7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Exo 2"/>
                        </a:rPr>
                        <a:t>№</a:t>
                      </a:r>
                      <a:endParaRPr lang="ru-RU" sz="2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Exo 2"/>
                        </a:rPr>
                        <a:t>Профессия/специальность СПО</a:t>
                      </a:r>
                      <a:endParaRPr lang="ru-RU" sz="2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  <a:latin typeface="Exo 2"/>
                        </a:rPr>
                        <a:t>Ответы</a:t>
                      </a:r>
                      <a:endParaRPr lang="ru-RU" sz="2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Exo 2"/>
                        </a:rPr>
                        <a:t>%</a:t>
                      </a:r>
                      <a:endParaRPr lang="ru-RU" sz="2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1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</a:rPr>
                        <a:t>1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Медицинская</a:t>
                      </a:r>
                      <a:r>
                        <a:rPr lang="ru-RU" sz="3000" baseline="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сестра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52,3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1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</a:rPr>
                        <a:t>2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Стюардесса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1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</a:rPr>
                        <a:t>3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Ветеринар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1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</a:rPr>
                        <a:t>4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Юриспруденция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1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000" b="1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718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1477328"/>
          </a:xfrm>
          <a:ln>
            <a:noFill/>
          </a:ln>
        </p:spPr>
        <p:txBody>
          <a:bodyPr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Exo 2"/>
              </a:rPr>
              <a:t>ТОП-10 рейтинга профессий/специальностей ВПО </a:t>
            </a:r>
            <a:br>
              <a:rPr lang="ru-RU" sz="4800" b="1" dirty="0">
                <a:solidFill>
                  <a:schemeClr val="tx1"/>
                </a:solidFill>
                <a:latin typeface="Exo 2"/>
              </a:rPr>
            </a:br>
            <a:r>
              <a:rPr lang="ru-RU" sz="4800" dirty="0">
                <a:solidFill>
                  <a:srgbClr val="92D050"/>
                </a:solidFill>
                <a:latin typeface="Exo 2"/>
              </a:rPr>
              <a:t>(после 11 класса)</a:t>
            </a:r>
            <a:endParaRPr lang="ru-RU" sz="4400" dirty="0">
              <a:solidFill>
                <a:srgbClr val="92D050"/>
              </a:solidFill>
              <a:latin typeface="Exo 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456695"/>
              </p:ext>
            </p:extLst>
          </p:nvPr>
        </p:nvGraphicFramePr>
        <p:xfrm>
          <a:off x="1289050" y="1854909"/>
          <a:ext cx="17449800" cy="862298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14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0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9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5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2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Exo 2"/>
                        </a:rPr>
                        <a:t>№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Профессия/специальность ВПО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Ответы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%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1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 (разные направления)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2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ИТ- специалист</a:t>
                      </a:r>
                      <a:r>
                        <a:rPr lang="ru-RU" sz="3200" baseline="0" dirty="0"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(разные направления)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3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Менеджмент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11,6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4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5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Юрист (разные направления)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3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6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Врач (разные направления)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3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7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Дизайнер</a:t>
                      </a:r>
                      <a:r>
                        <a:rPr lang="ru-RU" sz="3200" baseline="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(разные направления)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3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8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Журналистика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3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9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3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10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92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650" y="244475"/>
            <a:ext cx="5638800" cy="16780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l" rtl="0">
              <a:defRPr sz="4400" b="1" i="0" u="none" strike="noStrike" kern="1200" baseline="0">
                <a:solidFill>
                  <a:srgbClr val="92D050"/>
                </a:solidFill>
                <a:latin typeface="Exo 2"/>
                <a:ea typeface="+mn-ea"/>
                <a:cs typeface="+mn-cs"/>
              </a:defRPr>
            </a:pPr>
            <a:r>
              <a:rPr lang="ru-RU" sz="5400" b="1" kern="1200" dirty="0">
                <a:solidFill>
                  <a:srgbClr val="92D050"/>
                </a:solidFill>
                <a:latin typeface="Exo 2"/>
              </a:rPr>
              <a:t>ОСТАЛЬНЫЕ ПРОФЕССИИ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90850" y="651552"/>
            <a:ext cx="3759439" cy="1149794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1043507"/>
              </p:ext>
            </p:extLst>
          </p:nvPr>
        </p:nvGraphicFramePr>
        <p:xfrm>
          <a:off x="2813051" y="1187097"/>
          <a:ext cx="14249400" cy="9725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30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1446550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Exo 2"/>
              </a:rPr>
              <a:t>ТОП-10 УЧЕБНЫХ УЧРЕЖДЕНИЙ </a:t>
            </a:r>
            <a:r>
              <a:rPr lang="ru-RU" sz="5400" b="1" dirty="0">
                <a:solidFill>
                  <a:schemeClr val="tx1"/>
                </a:solidFill>
              </a:rPr>
              <a:t>ВПО</a:t>
            </a:r>
            <a:r>
              <a:rPr lang="ru-RU" sz="5400" b="1" dirty="0">
                <a:solidFill>
                  <a:schemeClr val="tx1"/>
                </a:solidFill>
                <a:latin typeface="Exo 2"/>
              </a:rPr>
              <a:t>, </a:t>
            </a:r>
            <a:r>
              <a:rPr lang="ru-RU" sz="5400" b="1" dirty="0">
                <a:latin typeface="Exo 2"/>
              </a:rPr>
              <a:t/>
            </a:r>
            <a:br>
              <a:rPr lang="ru-RU" sz="5400" b="1" dirty="0">
                <a:latin typeface="Exo 2"/>
              </a:rPr>
            </a:br>
            <a:r>
              <a:rPr lang="ru-RU" sz="4000" b="1" dirty="0">
                <a:latin typeface="Exo 2"/>
              </a:rPr>
              <a:t>в которые респонденты собираются поступать после 11 класса</a:t>
            </a:r>
            <a:endParaRPr lang="ru-RU" sz="2800" dirty="0">
              <a:solidFill>
                <a:schemeClr val="tx1"/>
              </a:solidFill>
              <a:latin typeface="Exo 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149506"/>
              </p:ext>
            </p:extLst>
          </p:nvPr>
        </p:nvGraphicFramePr>
        <p:xfrm>
          <a:off x="831850" y="1806944"/>
          <a:ext cx="17046253" cy="839455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37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4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Exo 2"/>
                        </a:rPr>
                        <a:t>№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Exo 2"/>
                        </a:rPr>
                        <a:t>Учреждения ВПО</a:t>
                      </a:r>
                      <a:endParaRPr lang="ru-RU" sz="24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Exo 2"/>
                        </a:rPr>
                        <a:t>Ответы</a:t>
                      </a:r>
                      <a:endParaRPr lang="ru-RU" sz="24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Exo 2"/>
                        </a:rPr>
                        <a:t>%</a:t>
                      </a:r>
                      <a:endParaRPr lang="ru-RU" sz="24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1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Санкт-Петербургский государственный университет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2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Санкт-Петербургский политехнический университет Петра Великого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3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 академия народного хозяйства и государственной службы при Президенте РФ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5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4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Санкт-Петербургский</a:t>
                      </a:r>
                      <a:r>
                        <a:rPr lang="ru-RU" sz="28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национальный исследовательский университет информационных технологий, механики и оптики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Exo 2"/>
                        </a:rPr>
                        <a:t>5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Санкт-Петербургский горный</a:t>
                      </a:r>
                      <a:r>
                        <a:rPr lang="ru-RU" sz="28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университет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6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Санкт-Петербургский государственный экономический университет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5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7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</a:t>
                      </a:r>
                      <a:r>
                        <a:rPr lang="ru-RU" sz="28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государственный педагогический университет им. А.И. Герцена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35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Exo 2"/>
                        </a:rPr>
                        <a:t>8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Санкт-Петербургский государственный архитектурно-строительный университет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Exo 2"/>
                        </a:rPr>
                        <a:t>9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Высшая</a:t>
                      </a:r>
                      <a:r>
                        <a:rPr lang="ru-RU" sz="28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Школа Экономики (филиал)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Exo 2"/>
                        </a:rPr>
                        <a:t>10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Национальный</a:t>
                      </a:r>
                      <a:r>
                        <a:rPr lang="ru-RU" sz="28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государственный Университет физической культуры, спорта и здоровья имени П.Ф. Лесгафта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56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5264" y="3922635"/>
            <a:ext cx="11190383" cy="1658146"/>
          </a:xfrm>
          <a:prstGeom prst="rect">
            <a:avLst/>
          </a:prstGeom>
          <a:ln>
            <a:noFill/>
          </a:ln>
        </p:spPr>
        <p:txBody>
          <a:bodyPr vert="horz" wrap="square" lIns="0" tIns="11430" rIns="0" bIns="0" rtlCol="0">
            <a:spAutoFit/>
          </a:bodyPr>
          <a:lstStyle/>
          <a:p>
            <a:pPr marL="887730" marR="5080" indent="-875665" algn="ctr">
              <a:lnSpc>
                <a:spcPct val="100200"/>
              </a:lnSpc>
              <a:spcBef>
                <a:spcPts val="90"/>
              </a:spcBef>
            </a:pPr>
            <a:r>
              <a:rPr lang="ru-RU" sz="10700" b="1" spc="245" dirty="0"/>
              <a:t>11</a:t>
            </a:r>
            <a:r>
              <a:rPr lang="en-US" sz="10700" b="1" spc="245" dirty="0"/>
              <a:t> </a:t>
            </a:r>
            <a:r>
              <a:rPr lang="ru-RU" sz="10700" b="1" spc="245" dirty="0"/>
              <a:t>КЛАССЫ</a:t>
            </a:r>
            <a:endParaRPr sz="10700" b="1" dirty="0"/>
          </a:p>
        </p:txBody>
      </p:sp>
      <p:sp>
        <p:nvSpPr>
          <p:cNvPr id="3" name="object 3"/>
          <p:cNvSpPr/>
          <p:nvPr/>
        </p:nvSpPr>
        <p:spPr>
          <a:xfrm>
            <a:off x="8029497" y="5022883"/>
            <a:ext cx="12074603" cy="6287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67622" y="5808014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8920" y="0"/>
                </a:moveTo>
                <a:lnTo>
                  <a:pt x="4020" y="3497"/>
                </a:lnTo>
                <a:lnTo>
                  <a:pt x="0" y="8934"/>
                </a:lnTo>
                <a:lnTo>
                  <a:pt x="834" y="14956"/>
                </a:lnTo>
                <a:lnTo>
                  <a:pt x="3699" y="21934"/>
                </a:lnTo>
                <a:lnTo>
                  <a:pt x="5769" y="30239"/>
                </a:lnTo>
                <a:lnTo>
                  <a:pt x="13065" y="25223"/>
                </a:lnTo>
                <a:lnTo>
                  <a:pt x="19263" y="20895"/>
                </a:lnTo>
                <a:lnTo>
                  <a:pt x="22858" y="15855"/>
                </a:lnTo>
                <a:lnTo>
                  <a:pt x="22344" y="8701"/>
                </a:lnTo>
                <a:lnTo>
                  <a:pt x="19276" y="52"/>
                </a:lnTo>
                <a:lnTo>
                  <a:pt x="8920" y="0"/>
                </a:lnTo>
                <a:close/>
              </a:path>
            </a:pathLst>
          </a:custGeom>
          <a:solidFill>
            <a:srgbClr val="8FD32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94028" y="4630054"/>
            <a:ext cx="19685" cy="64135"/>
          </a:xfrm>
          <a:custGeom>
            <a:avLst/>
            <a:gdLst/>
            <a:ahLst/>
            <a:cxnLst/>
            <a:rect l="l" t="t" r="r" b="b"/>
            <a:pathLst>
              <a:path w="19684" h="64135">
                <a:moveTo>
                  <a:pt x="9110" y="0"/>
                </a:moveTo>
                <a:lnTo>
                  <a:pt x="9110" y="3350"/>
                </a:lnTo>
                <a:lnTo>
                  <a:pt x="5645" y="13484"/>
                </a:lnTo>
                <a:lnTo>
                  <a:pt x="1873" y="23781"/>
                </a:lnTo>
                <a:lnTo>
                  <a:pt x="0" y="34405"/>
                </a:lnTo>
                <a:lnTo>
                  <a:pt x="2109" y="44912"/>
                </a:lnTo>
                <a:lnTo>
                  <a:pt x="2230" y="50595"/>
                </a:lnTo>
                <a:lnTo>
                  <a:pt x="5675" y="55652"/>
                </a:lnTo>
                <a:lnTo>
                  <a:pt x="19078" y="26962"/>
                </a:lnTo>
                <a:lnTo>
                  <a:pt x="19078" y="11853"/>
                </a:lnTo>
                <a:lnTo>
                  <a:pt x="15801" y="5067"/>
                </a:lnTo>
                <a:lnTo>
                  <a:pt x="15801" y="1706"/>
                </a:lnTo>
                <a:lnTo>
                  <a:pt x="911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43391" y="4326724"/>
            <a:ext cx="11430" cy="47625"/>
          </a:xfrm>
          <a:custGeom>
            <a:avLst/>
            <a:gdLst/>
            <a:ahLst/>
            <a:cxnLst/>
            <a:rect l="l" t="t" r="r" b="b"/>
            <a:pathLst>
              <a:path w="11430" h="47625">
                <a:moveTo>
                  <a:pt x="9144" y="0"/>
                </a:moveTo>
                <a:lnTo>
                  <a:pt x="7590" y="5294"/>
                </a:lnTo>
                <a:lnTo>
                  <a:pt x="7017" y="10915"/>
                </a:lnTo>
                <a:lnTo>
                  <a:pt x="5829" y="16553"/>
                </a:lnTo>
                <a:lnTo>
                  <a:pt x="2432" y="21894"/>
                </a:lnTo>
                <a:lnTo>
                  <a:pt x="0" y="27487"/>
                </a:lnTo>
                <a:lnTo>
                  <a:pt x="1089" y="33878"/>
                </a:lnTo>
                <a:lnTo>
                  <a:pt x="2850" y="40592"/>
                </a:lnTo>
                <a:lnTo>
                  <a:pt x="2432" y="47150"/>
                </a:lnTo>
                <a:lnTo>
                  <a:pt x="9139" y="35533"/>
                </a:lnTo>
                <a:lnTo>
                  <a:pt x="10818" y="23575"/>
                </a:lnTo>
                <a:lnTo>
                  <a:pt x="9144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92900" y="48711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10125" y="0"/>
                </a:moveTo>
                <a:lnTo>
                  <a:pt x="3434" y="0"/>
                </a:lnTo>
                <a:lnTo>
                  <a:pt x="0" y="1633"/>
                </a:lnTo>
                <a:lnTo>
                  <a:pt x="0" y="4973"/>
                </a:lnTo>
                <a:lnTo>
                  <a:pt x="3434" y="10031"/>
                </a:lnTo>
                <a:lnTo>
                  <a:pt x="6868" y="10031"/>
                </a:lnTo>
                <a:lnTo>
                  <a:pt x="10125" y="8408"/>
                </a:lnTo>
                <a:lnTo>
                  <a:pt x="10125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96259" y="4697479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69" h="15239">
                <a:moveTo>
                  <a:pt x="6879" y="0"/>
                </a:moveTo>
                <a:lnTo>
                  <a:pt x="6879" y="5057"/>
                </a:lnTo>
                <a:lnTo>
                  <a:pt x="0" y="8408"/>
                </a:lnTo>
                <a:lnTo>
                  <a:pt x="3444" y="15193"/>
                </a:lnTo>
                <a:lnTo>
                  <a:pt x="3444" y="10125"/>
                </a:lnTo>
                <a:lnTo>
                  <a:pt x="13570" y="6774"/>
                </a:lnTo>
                <a:lnTo>
                  <a:pt x="6879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949067" y="4670510"/>
            <a:ext cx="3810" cy="6985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0"/>
                </a:moveTo>
                <a:lnTo>
                  <a:pt x="0" y="6774"/>
                </a:lnTo>
                <a:lnTo>
                  <a:pt x="3434" y="6774"/>
                </a:lnTo>
                <a:lnTo>
                  <a:pt x="3434" y="1717"/>
                </a:lnTo>
                <a:lnTo>
                  <a:pt x="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608637" y="4495234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6868" y="0"/>
                </a:moveTo>
                <a:lnTo>
                  <a:pt x="3434" y="0"/>
                </a:lnTo>
                <a:lnTo>
                  <a:pt x="0" y="1706"/>
                </a:lnTo>
                <a:lnTo>
                  <a:pt x="0" y="3340"/>
                </a:lnTo>
                <a:lnTo>
                  <a:pt x="3434" y="5057"/>
                </a:lnTo>
                <a:lnTo>
                  <a:pt x="6868" y="5057"/>
                </a:lnTo>
                <a:lnTo>
                  <a:pt x="6868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075476" y="4340658"/>
            <a:ext cx="191307" cy="1997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700549" y="4889493"/>
            <a:ext cx="57150" cy="55880"/>
          </a:xfrm>
          <a:custGeom>
            <a:avLst/>
            <a:gdLst/>
            <a:ahLst/>
            <a:cxnLst/>
            <a:rect l="l" t="t" r="r" b="b"/>
            <a:pathLst>
              <a:path w="57150" h="55879">
                <a:moveTo>
                  <a:pt x="42131" y="50649"/>
                </a:moveTo>
                <a:lnTo>
                  <a:pt x="7048" y="50649"/>
                </a:lnTo>
                <a:lnTo>
                  <a:pt x="13504" y="50880"/>
                </a:lnTo>
                <a:lnTo>
                  <a:pt x="19548" y="51806"/>
                </a:lnTo>
                <a:lnTo>
                  <a:pt x="25360" y="53108"/>
                </a:lnTo>
                <a:lnTo>
                  <a:pt x="29182" y="54061"/>
                </a:lnTo>
                <a:lnTo>
                  <a:pt x="32501" y="55652"/>
                </a:lnTo>
                <a:lnTo>
                  <a:pt x="36710" y="54176"/>
                </a:lnTo>
                <a:lnTo>
                  <a:pt x="42131" y="50649"/>
                </a:lnTo>
                <a:close/>
              </a:path>
              <a:path w="57150" h="55879">
                <a:moveTo>
                  <a:pt x="26470" y="0"/>
                </a:moveTo>
                <a:lnTo>
                  <a:pt x="15792" y="2765"/>
                </a:lnTo>
                <a:lnTo>
                  <a:pt x="7346" y="8795"/>
                </a:lnTo>
                <a:lnTo>
                  <a:pt x="1878" y="17425"/>
                </a:lnTo>
                <a:lnTo>
                  <a:pt x="136" y="27988"/>
                </a:lnTo>
                <a:lnTo>
                  <a:pt x="356" y="35307"/>
                </a:lnTo>
                <a:lnTo>
                  <a:pt x="2335" y="42606"/>
                </a:lnTo>
                <a:lnTo>
                  <a:pt x="0" y="51432"/>
                </a:lnTo>
                <a:lnTo>
                  <a:pt x="7048" y="50649"/>
                </a:lnTo>
                <a:lnTo>
                  <a:pt x="42131" y="50649"/>
                </a:lnTo>
                <a:lnTo>
                  <a:pt x="45022" y="48767"/>
                </a:lnTo>
                <a:lnTo>
                  <a:pt x="51901" y="39875"/>
                </a:lnTo>
                <a:lnTo>
                  <a:pt x="56153" y="29480"/>
                </a:lnTo>
                <a:lnTo>
                  <a:pt x="56584" y="19559"/>
                </a:lnTo>
                <a:lnTo>
                  <a:pt x="52995" y="10332"/>
                </a:lnTo>
                <a:lnTo>
                  <a:pt x="46734" y="3964"/>
                </a:lnTo>
                <a:lnTo>
                  <a:pt x="37869" y="504"/>
                </a:lnTo>
                <a:lnTo>
                  <a:pt x="2647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697005" y="4209782"/>
            <a:ext cx="46990" cy="40005"/>
          </a:xfrm>
          <a:custGeom>
            <a:avLst/>
            <a:gdLst/>
            <a:ahLst/>
            <a:cxnLst/>
            <a:rect l="l" t="t" r="r" b="b"/>
            <a:pathLst>
              <a:path w="46990" h="40004">
                <a:moveTo>
                  <a:pt x="10729" y="0"/>
                </a:moveTo>
                <a:lnTo>
                  <a:pt x="1947" y="4616"/>
                </a:lnTo>
                <a:lnTo>
                  <a:pt x="890" y="5632"/>
                </a:lnTo>
                <a:lnTo>
                  <a:pt x="303" y="7391"/>
                </a:lnTo>
                <a:lnTo>
                  <a:pt x="0" y="8888"/>
                </a:lnTo>
                <a:lnTo>
                  <a:pt x="1899" y="18270"/>
                </a:lnTo>
                <a:lnTo>
                  <a:pt x="8955" y="28600"/>
                </a:lnTo>
                <a:lnTo>
                  <a:pt x="18441" y="36833"/>
                </a:lnTo>
                <a:lnTo>
                  <a:pt x="27632" y="39924"/>
                </a:lnTo>
                <a:lnTo>
                  <a:pt x="34394" y="38203"/>
                </a:lnTo>
                <a:lnTo>
                  <a:pt x="46813" y="6093"/>
                </a:lnTo>
                <a:lnTo>
                  <a:pt x="36449" y="6093"/>
                </a:lnTo>
                <a:lnTo>
                  <a:pt x="27849" y="4266"/>
                </a:lnTo>
                <a:lnTo>
                  <a:pt x="19320" y="1059"/>
                </a:lnTo>
                <a:lnTo>
                  <a:pt x="10729" y="0"/>
                </a:lnTo>
                <a:close/>
              </a:path>
              <a:path w="46990" h="40004">
                <a:moveTo>
                  <a:pt x="46815" y="6040"/>
                </a:moveTo>
                <a:lnTo>
                  <a:pt x="36449" y="6093"/>
                </a:lnTo>
                <a:lnTo>
                  <a:pt x="46813" y="6093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468245" y="4607965"/>
            <a:ext cx="31750" cy="28575"/>
          </a:xfrm>
          <a:custGeom>
            <a:avLst/>
            <a:gdLst/>
            <a:ahLst/>
            <a:cxnLst/>
            <a:rect l="l" t="t" r="r" b="b"/>
            <a:pathLst>
              <a:path w="31750" h="28575">
                <a:moveTo>
                  <a:pt x="12648" y="0"/>
                </a:moveTo>
                <a:lnTo>
                  <a:pt x="6680" y="1392"/>
                </a:lnTo>
                <a:lnTo>
                  <a:pt x="0" y="3675"/>
                </a:lnTo>
                <a:lnTo>
                  <a:pt x="921" y="12407"/>
                </a:lnTo>
                <a:lnTo>
                  <a:pt x="3011" y="19502"/>
                </a:lnTo>
                <a:lnTo>
                  <a:pt x="7287" y="24749"/>
                </a:lnTo>
                <a:lnTo>
                  <a:pt x="13260" y="27720"/>
                </a:lnTo>
                <a:lnTo>
                  <a:pt x="20439" y="27988"/>
                </a:lnTo>
                <a:lnTo>
                  <a:pt x="31716" y="26135"/>
                </a:lnTo>
                <a:lnTo>
                  <a:pt x="12648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990461" y="4261879"/>
            <a:ext cx="28575" cy="11430"/>
          </a:xfrm>
          <a:custGeom>
            <a:avLst/>
            <a:gdLst/>
            <a:ahLst/>
            <a:cxnLst/>
            <a:rect l="l" t="t" r="r" b="b"/>
            <a:pathLst>
              <a:path w="28575" h="11429">
                <a:moveTo>
                  <a:pt x="15199" y="0"/>
                </a:moveTo>
                <a:lnTo>
                  <a:pt x="8142" y="246"/>
                </a:lnTo>
                <a:lnTo>
                  <a:pt x="0" y="4684"/>
                </a:lnTo>
                <a:lnTo>
                  <a:pt x="6955" y="9002"/>
                </a:lnTo>
                <a:lnTo>
                  <a:pt x="13676" y="11190"/>
                </a:lnTo>
                <a:lnTo>
                  <a:pt x="20666" y="11170"/>
                </a:lnTo>
                <a:lnTo>
                  <a:pt x="28428" y="8862"/>
                </a:lnTo>
                <a:lnTo>
                  <a:pt x="21764" y="3139"/>
                </a:lnTo>
                <a:lnTo>
                  <a:pt x="15199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894175" y="4294650"/>
            <a:ext cx="15240" cy="45085"/>
          </a:xfrm>
          <a:custGeom>
            <a:avLst/>
            <a:gdLst/>
            <a:ahLst/>
            <a:cxnLst/>
            <a:rect l="l" t="t" r="r" b="b"/>
            <a:pathLst>
              <a:path w="15240" h="45085">
                <a:moveTo>
                  <a:pt x="0" y="0"/>
                </a:moveTo>
                <a:lnTo>
                  <a:pt x="0" y="44972"/>
                </a:lnTo>
                <a:lnTo>
                  <a:pt x="14774" y="44972"/>
                </a:lnTo>
                <a:lnTo>
                  <a:pt x="14774" y="314"/>
                </a:lnTo>
                <a:lnTo>
                  <a:pt x="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894929" y="4246967"/>
            <a:ext cx="1270" cy="10160"/>
          </a:xfrm>
          <a:custGeom>
            <a:avLst/>
            <a:gdLst/>
            <a:ahLst/>
            <a:cxnLst/>
            <a:rect l="l" t="t" r="r" b="b"/>
            <a:pathLst>
              <a:path w="1269" h="10160">
                <a:moveTo>
                  <a:pt x="785" y="0"/>
                </a:moveTo>
                <a:lnTo>
                  <a:pt x="376" y="3612"/>
                </a:lnTo>
                <a:lnTo>
                  <a:pt x="157" y="5109"/>
                </a:lnTo>
                <a:lnTo>
                  <a:pt x="40" y="6753"/>
                </a:lnTo>
                <a:lnTo>
                  <a:pt x="0" y="9727"/>
                </a:lnTo>
                <a:lnTo>
                  <a:pt x="376" y="6753"/>
                </a:lnTo>
                <a:lnTo>
                  <a:pt x="548" y="5109"/>
                </a:lnTo>
                <a:lnTo>
                  <a:pt x="785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51" y="251876"/>
            <a:ext cx="6781599" cy="3816684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024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3650" y="1226450"/>
            <a:ext cx="3759439" cy="114979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136650" y="777875"/>
            <a:ext cx="17189792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fontAlgn="ctr"/>
            <a:r>
              <a:rPr lang="ru-RU" sz="4800" dirty="0">
                <a:solidFill>
                  <a:schemeClr val="tx1"/>
                </a:solidFill>
              </a:rPr>
              <a:t>В 2021/2022 году приняли участие в опросе </a:t>
            </a:r>
            <a:br>
              <a:rPr lang="ru-RU" sz="4800" dirty="0">
                <a:solidFill>
                  <a:schemeClr val="tx1"/>
                </a:solidFill>
              </a:rPr>
            </a:br>
            <a:r>
              <a:rPr lang="ru-RU" sz="4800" dirty="0">
                <a:solidFill>
                  <a:schemeClr val="tx1"/>
                </a:solidFill>
              </a:rPr>
              <a:t>11-классники следующих школ </a:t>
            </a:r>
            <a:br>
              <a:rPr lang="ru-RU" sz="4800" dirty="0">
                <a:solidFill>
                  <a:schemeClr val="tx1"/>
                </a:solidFill>
              </a:rPr>
            </a:br>
            <a:r>
              <a:rPr lang="ru-RU" sz="4800" dirty="0">
                <a:solidFill>
                  <a:schemeClr val="tx1"/>
                </a:solidFill>
              </a:rPr>
              <a:t>Кировского района:</a:t>
            </a:r>
            <a:endParaRPr sz="4800" spc="-45" dirty="0">
              <a:solidFill>
                <a:srgbClr val="222222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336840801"/>
              </p:ext>
            </p:extLst>
          </p:nvPr>
        </p:nvGraphicFramePr>
        <p:xfrm>
          <a:off x="10661650" y="3006690"/>
          <a:ext cx="6781800" cy="7219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900524485"/>
              </p:ext>
            </p:extLst>
          </p:nvPr>
        </p:nvGraphicFramePr>
        <p:xfrm>
          <a:off x="2279650" y="3673474"/>
          <a:ext cx="8915400" cy="6844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0356850" y="8885020"/>
            <a:ext cx="7969592" cy="2004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2800" dirty="0">
                <a:latin typeface="Exo 2"/>
              </a:rPr>
              <a:t>Всего в опросе приняло участие </a:t>
            </a:r>
            <a:br>
              <a:rPr lang="ru-RU" sz="2800" dirty="0">
                <a:latin typeface="Exo 2"/>
              </a:rPr>
            </a:br>
            <a:r>
              <a:rPr lang="ru-RU" sz="2800" b="1" dirty="0">
                <a:latin typeface="Exo 2"/>
              </a:rPr>
              <a:t>37 школ, 610 человек</a:t>
            </a:r>
            <a:r>
              <a:rPr lang="ru-RU" sz="2800" dirty="0">
                <a:latin typeface="Exo 2"/>
              </a:rPr>
              <a:t>,</a:t>
            </a:r>
            <a:r>
              <a:rPr lang="ru-RU" sz="2800" b="1" dirty="0">
                <a:latin typeface="Exo 2"/>
              </a:rPr>
              <a:t> </a:t>
            </a:r>
            <a:r>
              <a:rPr lang="ru-RU" sz="2800" dirty="0">
                <a:latin typeface="Exo 2"/>
              </a:rPr>
              <a:t/>
            </a:r>
            <a:br>
              <a:rPr lang="ru-RU" sz="2800" dirty="0">
                <a:latin typeface="Exo 2"/>
              </a:rPr>
            </a:br>
            <a:r>
              <a:rPr lang="ru-RU" sz="2800" dirty="0">
                <a:latin typeface="Exo 2"/>
              </a:rPr>
              <a:t>из них 275 – юноши, 335 – девушек.</a:t>
            </a:r>
          </a:p>
          <a:p>
            <a:pPr marL="12700" marR="6985" indent="76835">
              <a:lnSpc>
                <a:spcPct val="118500"/>
              </a:lnSpc>
              <a:spcBef>
                <a:spcPts val="100"/>
              </a:spcBef>
              <a:tabLst>
                <a:tab pos="2565400" algn="l"/>
                <a:tab pos="4919980" algn="l"/>
              </a:tabLst>
            </a:pPr>
            <a:endParaRPr lang="ru-RU" spc="-45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7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7184" y="3876026"/>
            <a:ext cx="8243508" cy="16581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87730" marR="5080" indent="-875665" algn="ctr">
              <a:lnSpc>
                <a:spcPct val="100200"/>
              </a:lnSpc>
              <a:spcBef>
                <a:spcPts val="90"/>
              </a:spcBef>
            </a:pPr>
            <a:r>
              <a:rPr lang="en-US" sz="10700" b="1" spc="245" dirty="0"/>
              <a:t>9 </a:t>
            </a:r>
            <a:r>
              <a:rPr lang="ru-RU" sz="10700" b="1" spc="245" dirty="0"/>
              <a:t>КЛАССЫ</a:t>
            </a:r>
            <a:endParaRPr sz="10700" b="1" dirty="0"/>
          </a:p>
        </p:txBody>
      </p:sp>
      <p:sp>
        <p:nvSpPr>
          <p:cNvPr id="3" name="object 3"/>
          <p:cNvSpPr/>
          <p:nvPr/>
        </p:nvSpPr>
        <p:spPr>
          <a:xfrm>
            <a:off x="8029497" y="5022883"/>
            <a:ext cx="12074603" cy="6287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767622" y="5808014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59" h="30479">
                <a:moveTo>
                  <a:pt x="8920" y="0"/>
                </a:moveTo>
                <a:lnTo>
                  <a:pt x="4020" y="3497"/>
                </a:lnTo>
                <a:lnTo>
                  <a:pt x="0" y="8934"/>
                </a:lnTo>
                <a:lnTo>
                  <a:pt x="834" y="14956"/>
                </a:lnTo>
                <a:lnTo>
                  <a:pt x="3699" y="21934"/>
                </a:lnTo>
                <a:lnTo>
                  <a:pt x="5769" y="30239"/>
                </a:lnTo>
                <a:lnTo>
                  <a:pt x="13065" y="25223"/>
                </a:lnTo>
                <a:lnTo>
                  <a:pt x="19263" y="20895"/>
                </a:lnTo>
                <a:lnTo>
                  <a:pt x="22858" y="15855"/>
                </a:lnTo>
                <a:lnTo>
                  <a:pt x="22344" y="8701"/>
                </a:lnTo>
                <a:lnTo>
                  <a:pt x="19276" y="52"/>
                </a:lnTo>
                <a:lnTo>
                  <a:pt x="8920" y="0"/>
                </a:lnTo>
                <a:close/>
              </a:path>
            </a:pathLst>
          </a:custGeom>
          <a:solidFill>
            <a:srgbClr val="8FD327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94028" y="4630054"/>
            <a:ext cx="19685" cy="64135"/>
          </a:xfrm>
          <a:custGeom>
            <a:avLst/>
            <a:gdLst/>
            <a:ahLst/>
            <a:cxnLst/>
            <a:rect l="l" t="t" r="r" b="b"/>
            <a:pathLst>
              <a:path w="19684" h="64135">
                <a:moveTo>
                  <a:pt x="9110" y="0"/>
                </a:moveTo>
                <a:lnTo>
                  <a:pt x="9110" y="3350"/>
                </a:lnTo>
                <a:lnTo>
                  <a:pt x="5645" y="13484"/>
                </a:lnTo>
                <a:lnTo>
                  <a:pt x="1873" y="23781"/>
                </a:lnTo>
                <a:lnTo>
                  <a:pt x="0" y="34405"/>
                </a:lnTo>
                <a:lnTo>
                  <a:pt x="2109" y="44912"/>
                </a:lnTo>
                <a:lnTo>
                  <a:pt x="2230" y="50595"/>
                </a:lnTo>
                <a:lnTo>
                  <a:pt x="5675" y="55652"/>
                </a:lnTo>
                <a:lnTo>
                  <a:pt x="19078" y="26962"/>
                </a:lnTo>
                <a:lnTo>
                  <a:pt x="19078" y="11853"/>
                </a:lnTo>
                <a:lnTo>
                  <a:pt x="15801" y="5067"/>
                </a:lnTo>
                <a:lnTo>
                  <a:pt x="15801" y="1706"/>
                </a:lnTo>
                <a:lnTo>
                  <a:pt x="911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43391" y="4326724"/>
            <a:ext cx="11430" cy="47625"/>
          </a:xfrm>
          <a:custGeom>
            <a:avLst/>
            <a:gdLst/>
            <a:ahLst/>
            <a:cxnLst/>
            <a:rect l="l" t="t" r="r" b="b"/>
            <a:pathLst>
              <a:path w="11430" h="47625">
                <a:moveTo>
                  <a:pt x="9144" y="0"/>
                </a:moveTo>
                <a:lnTo>
                  <a:pt x="7590" y="5294"/>
                </a:lnTo>
                <a:lnTo>
                  <a:pt x="7017" y="10915"/>
                </a:lnTo>
                <a:lnTo>
                  <a:pt x="5829" y="16553"/>
                </a:lnTo>
                <a:lnTo>
                  <a:pt x="2432" y="21894"/>
                </a:lnTo>
                <a:lnTo>
                  <a:pt x="0" y="27487"/>
                </a:lnTo>
                <a:lnTo>
                  <a:pt x="1089" y="33878"/>
                </a:lnTo>
                <a:lnTo>
                  <a:pt x="2850" y="40592"/>
                </a:lnTo>
                <a:lnTo>
                  <a:pt x="2432" y="47150"/>
                </a:lnTo>
                <a:lnTo>
                  <a:pt x="9139" y="35533"/>
                </a:lnTo>
                <a:lnTo>
                  <a:pt x="10818" y="23575"/>
                </a:lnTo>
                <a:lnTo>
                  <a:pt x="9144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392900" y="487112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10125" y="0"/>
                </a:moveTo>
                <a:lnTo>
                  <a:pt x="3434" y="0"/>
                </a:lnTo>
                <a:lnTo>
                  <a:pt x="0" y="1633"/>
                </a:lnTo>
                <a:lnTo>
                  <a:pt x="0" y="4973"/>
                </a:lnTo>
                <a:lnTo>
                  <a:pt x="3434" y="10031"/>
                </a:lnTo>
                <a:lnTo>
                  <a:pt x="6868" y="10031"/>
                </a:lnTo>
                <a:lnTo>
                  <a:pt x="10125" y="8408"/>
                </a:lnTo>
                <a:lnTo>
                  <a:pt x="10125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096259" y="4697479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69" h="15239">
                <a:moveTo>
                  <a:pt x="6879" y="0"/>
                </a:moveTo>
                <a:lnTo>
                  <a:pt x="6879" y="5057"/>
                </a:lnTo>
                <a:lnTo>
                  <a:pt x="0" y="8408"/>
                </a:lnTo>
                <a:lnTo>
                  <a:pt x="3444" y="15193"/>
                </a:lnTo>
                <a:lnTo>
                  <a:pt x="3444" y="10125"/>
                </a:lnTo>
                <a:lnTo>
                  <a:pt x="13570" y="6774"/>
                </a:lnTo>
                <a:lnTo>
                  <a:pt x="6879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949067" y="4670510"/>
            <a:ext cx="3810" cy="6985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0"/>
                </a:moveTo>
                <a:lnTo>
                  <a:pt x="0" y="6774"/>
                </a:lnTo>
                <a:lnTo>
                  <a:pt x="3434" y="6774"/>
                </a:lnTo>
                <a:lnTo>
                  <a:pt x="3434" y="1717"/>
                </a:lnTo>
                <a:lnTo>
                  <a:pt x="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608637" y="4495234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6868" y="0"/>
                </a:moveTo>
                <a:lnTo>
                  <a:pt x="3434" y="0"/>
                </a:lnTo>
                <a:lnTo>
                  <a:pt x="0" y="1706"/>
                </a:lnTo>
                <a:lnTo>
                  <a:pt x="0" y="3340"/>
                </a:lnTo>
                <a:lnTo>
                  <a:pt x="3434" y="5057"/>
                </a:lnTo>
                <a:lnTo>
                  <a:pt x="6868" y="5057"/>
                </a:lnTo>
                <a:lnTo>
                  <a:pt x="6868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075476" y="4340658"/>
            <a:ext cx="191307" cy="1997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700549" y="4889493"/>
            <a:ext cx="57150" cy="55880"/>
          </a:xfrm>
          <a:custGeom>
            <a:avLst/>
            <a:gdLst/>
            <a:ahLst/>
            <a:cxnLst/>
            <a:rect l="l" t="t" r="r" b="b"/>
            <a:pathLst>
              <a:path w="57150" h="55879">
                <a:moveTo>
                  <a:pt x="42131" y="50649"/>
                </a:moveTo>
                <a:lnTo>
                  <a:pt x="7048" y="50649"/>
                </a:lnTo>
                <a:lnTo>
                  <a:pt x="13504" y="50880"/>
                </a:lnTo>
                <a:lnTo>
                  <a:pt x="19548" y="51806"/>
                </a:lnTo>
                <a:lnTo>
                  <a:pt x="25360" y="53108"/>
                </a:lnTo>
                <a:lnTo>
                  <a:pt x="29182" y="54061"/>
                </a:lnTo>
                <a:lnTo>
                  <a:pt x="32501" y="55652"/>
                </a:lnTo>
                <a:lnTo>
                  <a:pt x="36710" y="54176"/>
                </a:lnTo>
                <a:lnTo>
                  <a:pt x="42131" y="50649"/>
                </a:lnTo>
                <a:close/>
              </a:path>
              <a:path w="57150" h="55879">
                <a:moveTo>
                  <a:pt x="26470" y="0"/>
                </a:moveTo>
                <a:lnTo>
                  <a:pt x="15792" y="2765"/>
                </a:lnTo>
                <a:lnTo>
                  <a:pt x="7346" y="8795"/>
                </a:lnTo>
                <a:lnTo>
                  <a:pt x="1878" y="17425"/>
                </a:lnTo>
                <a:lnTo>
                  <a:pt x="136" y="27988"/>
                </a:lnTo>
                <a:lnTo>
                  <a:pt x="356" y="35307"/>
                </a:lnTo>
                <a:lnTo>
                  <a:pt x="2335" y="42606"/>
                </a:lnTo>
                <a:lnTo>
                  <a:pt x="0" y="51432"/>
                </a:lnTo>
                <a:lnTo>
                  <a:pt x="7048" y="50649"/>
                </a:lnTo>
                <a:lnTo>
                  <a:pt x="42131" y="50649"/>
                </a:lnTo>
                <a:lnTo>
                  <a:pt x="45022" y="48767"/>
                </a:lnTo>
                <a:lnTo>
                  <a:pt x="51901" y="39875"/>
                </a:lnTo>
                <a:lnTo>
                  <a:pt x="56153" y="29480"/>
                </a:lnTo>
                <a:lnTo>
                  <a:pt x="56584" y="19559"/>
                </a:lnTo>
                <a:lnTo>
                  <a:pt x="52995" y="10332"/>
                </a:lnTo>
                <a:lnTo>
                  <a:pt x="46734" y="3964"/>
                </a:lnTo>
                <a:lnTo>
                  <a:pt x="37869" y="504"/>
                </a:lnTo>
                <a:lnTo>
                  <a:pt x="2647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697005" y="4209782"/>
            <a:ext cx="46990" cy="40005"/>
          </a:xfrm>
          <a:custGeom>
            <a:avLst/>
            <a:gdLst/>
            <a:ahLst/>
            <a:cxnLst/>
            <a:rect l="l" t="t" r="r" b="b"/>
            <a:pathLst>
              <a:path w="46990" h="40004">
                <a:moveTo>
                  <a:pt x="10729" y="0"/>
                </a:moveTo>
                <a:lnTo>
                  <a:pt x="1947" y="4616"/>
                </a:lnTo>
                <a:lnTo>
                  <a:pt x="890" y="5632"/>
                </a:lnTo>
                <a:lnTo>
                  <a:pt x="303" y="7391"/>
                </a:lnTo>
                <a:lnTo>
                  <a:pt x="0" y="8888"/>
                </a:lnTo>
                <a:lnTo>
                  <a:pt x="1899" y="18270"/>
                </a:lnTo>
                <a:lnTo>
                  <a:pt x="8955" y="28600"/>
                </a:lnTo>
                <a:lnTo>
                  <a:pt x="18441" y="36833"/>
                </a:lnTo>
                <a:lnTo>
                  <a:pt x="27632" y="39924"/>
                </a:lnTo>
                <a:lnTo>
                  <a:pt x="34394" y="38203"/>
                </a:lnTo>
                <a:lnTo>
                  <a:pt x="46813" y="6093"/>
                </a:lnTo>
                <a:lnTo>
                  <a:pt x="36449" y="6093"/>
                </a:lnTo>
                <a:lnTo>
                  <a:pt x="27849" y="4266"/>
                </a:lnTo>
                <a:lnTo>
                  <a:pt x="19320" y="1059"/>
                </a:lnTo>
                <a:lnTo>
                  <a:pt x="10729" y="0"/>
                </a:lnTo>
                <a:close/>
              </a:path>
              <a:path w="46990" h="40004">
                <a:moveTo>
                  <a:pt x="46815" y="6040"/>
                </a:moveTo>
                <a:lnTo>
                  <a:pt x="36449" y="6093"/>
                </a:lnTo>
                <a:lnTo>
                  <a:pt x="46813" y="6093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468245" y="4607965"/>
            <a:ext cx="31750" cy="28575"/>
          </a:xfrm>
          <a:custGeom>
            <a:avLst/>
            <a:gdLst/>
            <a:ahLst/>
            <a:cxnLst/>
            <a:rect l="l" t="t" r="r" b="b"/>
            <a:pathLst>
              <a:path w="31750" h="28575">
                <a:moveTo>
                  <a:pt x="12648" y="0"/>
                </a:moveTo>
                <a:lnTo>
                  <a:pt x="6680" y="1392"/>
                </a:lnTo>
                <a:lnTo>
                  <a:pt x="0" y="3675"/>
                </a:lnTo>
                <a:lnTo>
                  <a:pt x="921" y="12407"/>
                </a:lnTo>
                <a:lnTo>
                  <a:pt x="3011" y="19502"/>
                </a:lnTo>
                <a:lnTo>
                  <a:pt x="7287" y="24749"/>
                </a:lnTo>
                <a:lnTo>
                  <a:pt x="13260" y="27720"/>
                </a:lnTo>
                <a:lnTo>
                  <a:pt x="20439" y="27988"/>
                </a:lnTo>
                <a:lnTo>
                  <a:pt x="31716" y="26135"/>
                </a:lnTo>
                <a:lnTo>
                  <a:pt x="12648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990461" y="4261879"/>
            <a:ext cx="28575" cy="11430"/>
          </a:xfrm>
          <a:custGeom>
            <a:avLst/>
            <a:gdLst/>
            <a:ahLst/>
            <a:cxnLst/>
            <a:rect l="l" t="t" r="r" b="b"/>
            <a:pathLst>
              <a:path w="28575" h="11429">
                <a:moveTo>
                  <a:pt x="15199" y="0"/>
                </a:moveTo>
                <a:lnTo>
                  <a:pt x="8142" y="246"/>
                </a:lnTo>
                <a:lnTo>
                  <a:pt x="0" y="4684"/>
                </a:lnTo>
                <a:lnTo>
                  <a:pt x="6955" y="9002"/>
                </a:lnTo>
                <a:lnTo>
                  <a:pt x="13676" y="11190"/>
                </a:lnTo>
                <a:lnTo>
                  <a:pt x="20666" y="11170"/>
                </a:lnTo>
                <a:lnTo>
                  <a:pt x="28428" y="8862"/>
                </a:lnTo>
                <a:lnTo>
                  <a:pt x="21764" y="3139"/>
                </a:lnTo>
                <a:lnTo>
                  <a:pt x="15199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894175" y="4294650"/>
            <a:ext cx="15240" cy="45085"/>
          </a:xfrm>
          <a:custGeom>
            <a:avLst/>
            <a:gdLst/>
            <a:ahLst/>
            <a:cxnLst/>
            <a:rect l="l" t="t" r="r" b="b"/>
            <a:pathLst>
              <a:path w="15240" h="45085">
                <a:moveTo>
                  <a:pt x="0" y="0"/>
                </a:moveTo>
                <a:lnTo>
                  <a:pt x="0" y="44972"/>
                </a:lnTo>
                <a:lnTo>
                  <a:pt x="14774" y="44972"/>
                </a:lnTo>
                <a:lnTo>
                  <a:pt x="14774" y="314"/>
                </a:lnTo>
                <a:lnTo>
                  <a:pt x="0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894929" y="4246967"/>
            <a:ext cx="1270" cy="10160"/>
          </a:xfrm>
          <a:custGeom>
            <a:avLst/>
            <a:gdLst/>
            <a:ahLst/>
            <a:cxnLst/>
            <a:rect l="l" t="t" r="r" b="b"/>
            <a:pathLst>
              <a:path w="1269" h="10160">
                <a:moveTo>
                  <a:pt x="785" y="0"/>
                </a:moveTo>
                <a:lnTo>
                  <a:pt x="376" y="3612"/>
                </a:lnTo>
                <a:lnTo>
                  <a:pt x="157" y="5109"/>
                </a:lnTo>
                <a:lnTo>
                  <a:pt x="40" y="6753"/>
                </a:lnTo>
                <a:lnTo>
                  <a:pt x="0" y="9727"/>
                </a:lnTo>
                <a:lnTo>
                  <a:pt x="376" y="6753"/>
                </a:lnTo>
                <a:lnTo>
                  <a:pt x="548" y="5109"/>
                </a:lnTo>
                <a:lnTo>
                  <a:pt x="785" y="0"/>
                </a:lnTo>
                <a:close/>
              </a:path>
            </a:pathLst>
          </a:custGeom>
          <a:solidFill>
            <a:srgbClr val="75BC22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51" y="251876"/>
            <a:ext cx="6781599" cy="3816684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2850" y="1226450"/>
            <a:ext cx="10768600" cy="103169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l" rtl="0">
              <a:defRPr sz="4400" b="1" i="0" u="none" strike="noStrike" kern="1200" baseline="0">
                <a:solidFill>
                  <a:srgbClr val="92D050"/>
                </a:solidFill>
                <a:latin typeface="Exo 2"/>
                <a:ea typeface="+mn-ea"/>
                <a:cs typeface="+mn-cs"/>
              </a:defRPr>
            </a:pPr>
            <a:r>
              <a:rPr lang="ru-RU" sz="6600" b="1" kern="1200" dirty="0">
                <a:solidFill>
                  <a:srgbClr val="92D050"/>
                </a:solidFill>
                <a:latin typeface="Exo 2"/>
              </a:rPr>
              <a:t>ВЫБОР ПРОФЕССИИ </a:t>
            </a:r>
          </a:p>
        </p:txBody>
      </p:sp>
      <p:sp>
        <p:nvSpPr>
          <p:cNvPr id="5" name="object 5"/>
          <p:cNvSpPr/>
          <p:nvPr/>
        </p:nvSpPr>
        <p:spPr>
          <a:xfrm>
            <a:off x="1434511" y="9790277"/>
            <a:ext cx="17214215" cy="62865"/>
          </a:xfrm>
          <a:custGeom>
            <a:avLst/>
            <a:gdLst/>
            <a:ahLst/>
            <a:cxnLst/>
            <a:rect l="l" t="t" r="r" b="b"/>
            <a:pathLst>
              <a:path w="17214215" h="62865">
                <a:moveTo>
                  <a:pt x="17182722" y="0"/>
                </a:moveTo>
                <a:lnTo>
                  <a:pt x="31412" y="0"/>
                </a:lnTo>
                <a:lnTo>
                  <a:pt x="19184" y="2468"/>
                </a:lnTo>
                <a:lnTo>
                  <a:pt x="9199" y="9199"/>
                </a:lnTo>
                <a:lnTo>
                  <a:pt x="2468" y="19184"/>
                </a:lnTo>
                <a:lnTo>
                  <a:pt x="0" y="31412"/>
                </a:lnTo>
                <a:lnTo>
                  <a:pt x="2468" y="43640"/>
                </a:lnTo>
                <a:lnTo>
                  <a:pt x="9199" y="53625"/>
                </a:lnTo>
                <a:lnTo>
                  <a:pt x="19184" y="60356"/>
                </a:lnTo>
                <a:lnTo>
                  <a:pt x="31412" y="62825"/>
                </a:lnTo>
                <a:lnTo>
                  <a:pt x="17182722" y="62825"/>
                </a:lnTo>
                <a:lnTo>
                  <a:pt x="17194950" y="60356"/>
                </a:lnTo>
                <a:lnTo>
                  <a:pt x="17204935" y="53625"/>
                </a:lnTo>
                <a:lnTo>
                  <a:pt x="17211667" y="43640"/>
                </a:lnTo>
                <a:lnTo>
                  <a:pt x="17214135" y="31412"/>
                </a:lnTo>
                <a:lnTo>
                  <a:pt x="17211667" y="19184"/>
                </a:lnTo>
                <a:lnTo>
                  <a:pt x="17204935" y="9199"/>
                </a:lnTo>
                <a:lnTo>
                  <a:pt x="17194950" y="2468"/>
                </a:lnTo>
                <a:lnTo>
                  <a:pt x="17182722" y="0"/>
                </a:lnTo>
                <a:close/>
              </a:path>
            </a:pathLst>
          </a:custGeom>
          <a:solidFill>
            <a:srgbClr val="8FD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34511" y="9790277"/>
            <a:ext cx="17214215" cy="62865"/>
          </a:xfrm>
          <a:custGeom>
            <a:avLst/>
            <a:gdLst/>
            <a:ahLst/>
            <a:cxnLst/>
            <a:rect l="l" t="t" r="r" b="b"/>
            <a:pathLst>
              <a:path w="17214215" h="62865">
                <a:moveTo>
                  <a:pt x="17182722" y="0"/>
                </a:moveTo>
                <a:lnTo>
                  <a:pt x="31412" y="0"/>
                </a:lnTo>
                <a:lnTo>
                  <a:pt x="19184" y="2468"/>
                </a:lnTo>
                <a:lnTo>
                  <a:pt x="9199" y="9199"/>
                </a:lnTo>
                <a:lnTo>
                  <a:pt x="2468" y="19184"/>
                </a:lnTo>
                <a:lnTo>
                  <a:pt x="0" y="31412"/>
                </a:lnTo>
                <a:lnTo>
                  <a:pt x="2468" y="43640"/>
                </a:lnTo>
                <a:lnTo>
                  <a:pt x="9199" y="53625"/>
                </a:lnTo>
                <a:lnTo>
                  <a:pt x="19184" y="60356"/>
                </a:lnTo>
                <a:lnTo>
                  <a:pt x="31412" y="62825"/>
                </a:lnTo>
                <a:lnTo>
                  <a:pt x="17182722" y="62825"/>
                </a:lnTo>
                <a:lnTo>
                  <a:pt x="17194950" y="60356"/>
                </a:lnTo>
                <a:lnTo>
                  <a:pt x="17204935" y="53625"/>
                </a:lnTo>
                <a:lnTo>
                  <a:pt x="17211667" y="43640"/>
                </a:lnTo>
                <a:lnTo>
                  <a:pt x="17214135" y="31412"/>
                </a:lnTo>
                <a:lnTo>
                  <a:pt x="17211667" y="19184"/>
                </a:lnTo>
                <a:lnTo>
                  <a:pt x="17204935" y="9199"/>
                </a:lnTo>
                <a:lnTo>
                  <a:pt x="17194950" y="2468"/>
                </a:lnTo>
                <a:lnTo>
                  <a:pt x="17182722" y="0"/>
                </a:lnTo>
                <a:close/>
              </a:path>
            </a:pathLst>
          </a:custGeom>
          <a:solidFill>
            <a:srgbClr val="8FD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3650" y="1226450"/>
            <a:ext cx="3759439" cy="1149794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391327546"/>
              </p:ext>
            </p:extLst>
          </p:nvPr>
        </p:nvGraphicFramePr>
        <p:xfrm>
          <a:off x="984250" y="2774774"/>
          <a:ext cx="8534400" cy="717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 descr="Картинки по запросу &quot;студент&quot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676" y="2759075"/>
            <a:ext cx="9144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13250" y="5654675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Профессия выбрана – 96,5%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1850" y="3978275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Профессия не выбрана – 3,5%</a:t>
            </a:r>
          </a:p>
        </p:txBody>
      </p:sp>
    </p:spTree>
    <p:extLst>
      <p:ext uri="{BB962C8B-B14F-4D97-AF65-F5344CB8AC3E}">
        <p14:creationId xmlns:p14="http://schemas.microsoft.com/office/powerpoint/2010/main" val="2688045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2277547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Exo 2"/>
              </a:rPr>
              <a:t>Распределение выборов </a:t>
            </a:r>
            <a:r>
              <a:rPr lang="ru-RU" sz="5400" b="1" dirty="0">
                <a:solidFill>
                  <a:schemeClr val="tx1"/>
                </a:solidFill>
              </a:rPr>
              <a:t>11-классников</a:t>
            </a:r>
            <a:r>
              <a:rPr lang="ru-RU" sz="5400" b="1" dirty="0">
                <a:solidFill>
                  <a:schemeClr val="tx1"/>
                </a:solidFill>
                <a:latin typeface="Exo 2"/>
              </a:rPr>
              <a:t> </a:t>
            </a:r>
            <a:br>
              <a:rPr lang="ru-RU" sz="5400" b="1" dirty="0">
                <a:solidFill>
                  <a:schemeClr val="tx1"/>
                </a:solidFill>
                <a:latin typeface="Exo 2"/>
              </a:rPr>
            </a:br>
            <a:r>
              <a:rPr lang="ru-RU" sz="5400" b="1" dirty="0">
                <a:solidFill>
                  <a:schemeClr val="tx1"/>
                </a:solidFill>
                <a:latin typeface="Exo 2"/>
              </a:rPr>
              <a:t>по группам профессий/специальностей </a:t>
            </a:r>
            <a:r>
              <a:rPr lang="ru-RU" sz="5400" dirty="0">
                <a:solidFill>
                  <a:schemeClr val="tx1"/>
                </a:solidFill>
                <a:latin typeface="Exo 2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Exo 2"/>
              </a:rPr>
            </a:br>
            <a:r>
              <a:rPr lang="ru-RU" sz="4000" b="1" dirty="0">
                <a:solidFill>
                  <a:srgbClr val="92D050"/>
                </a:solidFill>
                <a:latin typeface="Exo 2"/>
              </a:rPr>
              <a:t>(уровня СПО и ВПО)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065641"/>
              </p:ext>
            </p:extLst>
          </p:nvPr>
        </p:nvGraphicFramePr>
        <p:xfrm>
          <a:off x="527050" y="2764298"/>
          <a:ext cx="18821399" cy="715288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08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6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2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9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Exo 2"/>
                        </a:rPr>
                        <a:t>№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Exo 2"/>
                        </a:rPr>
                        <a:t>Название групп профессий/специальностей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Exo 2"/>
                        </a:rPr>
                        <a:t>Ответы</a:t>
                      </a:r>
                      <a:endParaRPr lang="ru-RU" sz="24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Exo 2"/>
                        </a:rPr>
                        <a:t>%</a:t>
                      </a:r>
                      <a:endParaRPr lang="ru-RU" sz="24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</a:rPr>
                        <a:t>1</a:t>
                      </a: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Информационные технологии/программирование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</a:rPr>
                        <a:t>2</a:t>
                      </a: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Инженерно-технические (в т.ч. инженеры, конструкторы, проектировщики, техники, строители)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Exo 2"/>
                        </a:rPr>
                        <a:t>3</a:t>
                      </a:r>
                      <a:endParaRPr lang="ru-RU" sz="28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Гуманитарные</a:t>
                      </a:r>
                      <a:r>
                        <a:rPr lang="ru-RU" sz="2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(психология, юриспруденция, педагогика, лингвистика, журналистика)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Exo 2"/>
                        </a:rPr>
                        <a:t>4</a:t>
                      </a:r>
                      <a:endParaRPr lang="ru-RU" sz="28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(менеджмент, государственная деятельность)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Exo 2"/>
                        </a:rPr>
                        <a:t>5</a:t>
                      </a:r>
                      <a:endParaRPr lang="ru-RU" sz="28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Сфера</a:t>
                      </a:r>
                      <a:r>
                        <a:rPr lang="ru-RU" sz="2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 выбрана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Exo 2"/>
                        </a:rPr>
                        <a:t>6</a:t>
                      </a:r>
                      <a:endParaRPr lang="ru-RU" sz="28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Медицинские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2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Exo 2"/>
                        </a:rPr>
                        <a:t>7</a:t>
                      </a:r>
                      <a:endParaRPr lang="ru-RU" sz="28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 МЧС, МВД (в т.ч. пожарные), военнослужащие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Exo 2"/>
                        </a:rPr>
                        <a:t>8</a:t>
                      </a:r>
                      <a:endParaRPr lang="ru-RU" sz="28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Сфера</a:t>
                      </a:r>
                      <a:r>
                        <a:rPr lang="ru-RU" sz="2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культуры (режиссура, музыкальное исполнительство, актерское мастерство, художественная деятельность)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Exo 2"/>
                        </a:rPr>
                        <a:t>9</a:t>
                      </a:r>
                      <a:endParaRPr lang="ru-RU" sz="28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Экономические (экономика, бухгалтерский учет)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7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</a:rPr>
                        <a:t>10</a:t>
                      </a: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Сфера обслуживания</a:t>
                      </a:r>
                      <a:r>
                        <a:rPr lang="ru-RU" sz="28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(торговое дело, общественное питание, услуги)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4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Exo 2"/>
                        </a:rPr>
                        <a:t> </a:t>
                      </a:r>
                      <a:endParaRPr lang="ru-RU" sz="2400" b="1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Exo 2"/>
                        </a:rPr>
                        <a:t>Всего</a:t>
                      </a:r>
                      <a:endParaRPr lang="ru-RU" sz="2400" b="1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413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625475"/>
            <a:ext cx="17915465" cy="830997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Exo 2"/>
              </a:rPr>
              <a:t>ТОП-10 рейтинга профессий/специальностей ВПО </a:t>
            </a:r>
            <a:endParaRPr lang="ru-RU" sz="4000" b="1" dirty="0">
              <a:solidFill>
                <a:srgbClr val="92D050"/>
              </a:solidFill>
              <a:latin typeface="Exo 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580548"/>
              </p:ext>
            </p:extLst>
          </p:nvPr>
        </p:nvGraphicFramePr>
        <p:xfrm>
          <a:off x="755651" y="2225675"/>
          <a:ext cx="18745201" cy="830579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27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6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1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№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Профессия/специальность ВПО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Ответы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%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1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IT-</a:t>
                      </a: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(разные направления)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2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 (разные</a:t>
                      </a:r>
                      <a:r>
                        <a:rPr lang="ru-RU" sz="3000" baseline="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направления</a:t>
                      </a: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3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Юрист</a:t>
                      </a:r>
                      <a:r>
                        <a:rPr lang="ru-RU" sz="3000" baseline="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(разные направления)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4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Менеджер (разные направления)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1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5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Экономист (банковское дело)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1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6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Дизайн (графический)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1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7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1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8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Доктор</a:t>
                      </a:r>
                      <a:r>
                        <a:rPr lang="ru-RU" sz="3000" baseline="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(разные направления)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1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9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Учитель</a:t>
                      </a:r>
                      <a:r>
                        <a:rPr lang="ru-RU" sz="3000" baseline="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(разные направления) 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61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10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Журналист</a:t>
                      </a:r>
                      <a:r>
                        <a:rPr lang="ru-RU" sz="3000" baseline="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(редактор, издатель)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659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625475"/>
            <a:ext cx="17915465" cy="830997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Exo 2"/>
              </a:rPr>
              <a:t>ТОП-10 рейтинга профессий/специальностей СПО </a:t>
            </a:r>
            <a:endParaRPr lang="ru-RU" sz="4000" b="1" dirty="0">
              <a:solidFill>
                <a:srgbClr val="92D050"/>
              </a:solidFill>
              <a:latin typeface="Exo 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754798"/>
              </p:ext>
            </p:extLst>
          </p:nvPr>
        </p:nvGraphicFramePr>
        <p:xfrm>
          <a:off x="908050" y="1494790"/>
          <a:ext cx="18516601" cy="652116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14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5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6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90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Exo 2"/>
                        </a:rPr>
                        <a:t>№</a:t>
                      </a:r>
                      <a:endParaRPr lang="ru-RU" sz="4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Exo 2"/>
                        </a:rPr>
                        <a:t>Профессия/специальность СПО</a:t>
                      </a:r>
                      <a:endParaRPr lang="ru-RU" sz="4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Exo 2"/>
                        </a:rPr>
                        <a:t>Ответы</a:t>
                      </a:r>
                      <a:endParaRPr lang="ru-RU" sz="40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Exo 2"/>
                        </a:rPr>
                        <a:t>%</a:t>
                      </a:r>
                      <a:endParaRPr lang="ru-RU" sz="40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Exo 2"/>
                        </a:rPr>
                        <a:t>1</a:t>
                      </a:r>
                      <a:endParaRPr lang="ru-RU" sz="40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Медик (Врач)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Exo 2"/>
                        </a:rPr>
                        <a:t>2</a:t>
                      </a:r>
                      <a:endParaRPr lang="ru-RU" sz="40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Exo 2"/>
                        </a:rPr>
                        <a:t>3</a:t>
                      </a:r>
                      <a:endParaRPr lang="ru-RU" sz="40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Exo 2"/>
                        </a:rPr>
                        <a:t>4</a:t>
                      </a:r>
                      <a:endParaRPr lang="ru-RU" sz="40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Разработчик</a:t>
                      </a:r>
                      <a:r>
                        <a:rPr lang="ru-RU" sz="3000" baseline="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игр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Exo 2"/>
                        </a:rPr>
                        <a:t>5</a:t>
                      </a:r>
                      <a:endParaRPr lang="ru-RU" sz="40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Художник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Exo 2"/>
                        </a:rPr>
                        <a:t>6</a:t>
                      </a:r>
                      <a:endParaRPr lang="ru-RU" sz="40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Журналист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Exo 2"/>
                        </a:rPr>
                        <a:t>7</a:t>
                      </a:r>
                      <a:endParaRPr lang="ru-RU" sz="40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IT-</a:t>
                      </a: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</a:t>
                      </a:r>
                      <a:r>
                        <a:rPr lang="ru-RU" sz="3000" baseline="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(программист)</a:t>
                      </a:r>
                      <a:endParaRPr lang="ru-RU" sz="3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4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Exo 2"/>
                        </a:rPr>
                        <a:t>8</a:t>
                      </a:r>
                      <a:endParaRPr lang="ru-RU" sz="40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Дизайнер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4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650" y="387438"/>
            <a:ext cx="5638800" cy="167802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l" rtl="0">
              <a:defRPr sz="4400" b="1" i="0" u="none" strike="noStrike" kern="1200" baseline="0">
                <a:solidFill>
                  <a:srgbClr val="92D050"/>
                </a:solidFill>
                <a:latin typeface="Exo 2"/>
                <a:ea typeface="+mn-ea"/>
                <a:cs typeface="+mn-cs"/>
              </a:defRPr>
            </a:pPr>
            <a:r>
              <a:rPr lang="ru-RU" sz="5400" b="1" kern="1200" dirty="0">
                <a:solidFill>
                  <a:srgbClr val="92D050"/>
                </a:solidFill>
                <a:latin typeface="Exo 2"/>
              </a:rPr>
              <a:t>ОСТАЛЬНЫЕ ПРОФЕССИИ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90850" y="651552"/>
            <a:ext cx="3759439" cy="1149794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47813398"/>
              </p:ext>
            </p:extLst>
          </p:nvPr>
        </p:nvGraphicFramePr>
        <p:xfrm>
          <a:off x="1746251" y="2065461"/>
          <a:ext cx="17352646" cy="924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875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1446550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Exo 2"/>
              </a:rPr>
              <a:t>УЧЕБНЫЕ УЧРЕЖДЕНИЯ </a:t>
            </a:r>
            <a:r>
              <a:rPr lang="ru-RU" sz="5400" b="1" dirty="0">
                <a:solidFill>
                  <a:schemeClr val="tx1"/>
                </a:solidFill>
              </a:rPr>
              <a:t>ВПО</a:t>
            </a:r>
            <a:r>
              <a:rPr lang="ru-RU" sz="5400" b="1" dirty="0">
                <a:solidFill>
                  <a:schemeClr val="tx1"/>
                </a:solidFill>
                <a:latin typeface="Exo 2"/>
              </a:rPr>
              <a:t>, </a:t>
            </a:r>
            <a:r>
              <a:rPr lang="ru-RU" sz="5400" b="1" dirty="0">
                <a:latin typeface="Exo 2"/>
              </a:rPr>
              <a:t/>
            </a:r>
            <a:br>
              <a:rPr lang="ru-RU" sz="5400" b="1" dirty="0">
                <a:latin typeface="Exo 2"/>
              </a:rPr>
            </a:br>
            <a:r>
              <a:rPr lang="ru-RU" sz="4000" b="1" dirty="0">
                <a:latin typeface="Exo 2"/>
              </a:rPr>
              <a:t>в которые респонденты собираются поступать после 11 класса</a:t>
            </a:r>
            <a:endParaRPr lang="ru-RU" sz="2800" dirty="0">
              <a:solidFill>
                <a:schemeClr val="tx1"/>
              </a:solidFill>
              <a:latin typeface="Exo 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917899"/>
              </p:ext>
            </p:extLst>
          </p:nvPr>
        </p:nvGraphicFramePr>
        <p:xfrm>
          <a:off x="831850" y="2073276"/>
          <a:ext cx="18669000" cy="761999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37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Exo 2"/>
                        </a:rPr>
                        <a:t>№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Exo 2"/>
                        </a:rPr>
                        <a:t>Учреждения ВПО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Exo 2"/>
                        </a:rPr>
                        <a:t>Ответы</a:t>
                      </a:r>
                      <a:endParaRPr lang="ru-RU" sz="24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Exo 2"/>
                        </a:rPr>
                        <a:t>%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Exo 2"/>
                        </a:rPr>
                        <a:t>1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государственный университет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17,09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Exo 2"/>
                        </a:rPr>
                        <a:t>2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</a:t>
                      </a:r>
                      <a:r>
                        <a:rPr lang="ru-RU" sz="2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политехнический университет Петра</a:t>
                      </a:r>
                      <a:r>
                        <a:rPr lang="ru-RU" sz="2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Великого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Exo 2"/>
                        </a:rPr>
                        <a:t>3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горный</a:t>
                      </a:r>
                      <a:r>
                        <a:rPr lang="ru-RU" sz="2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университет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Exo 2"/>
                        </a:rPr>
                        <a:t>4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национальный</a:t>
                      </a:r>
                      <a:r>
                        <a:rPr lang="ru-RU" sz="2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исследовательский университет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информационных технологий,</a:t>
                      </a:r>
                      <a:r>
                        <a:rPr lang="ru-RU" sz="2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механики и оптики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Exo 2"/>
                        </a:rPr>
                        <a:t>5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Российская</a:t>
                      </a:r>
                      <a:r>
                        <a:rPr lang="ru-RU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государственный педагогический университет им. А.И. Герцена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Exo 2"/>
                        </a:rPr>
                        <a:t>6</a:t>
                      </a:r>
                      <a:endParaRPr lang="ru-RU" sz="24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государственный электротехнический университет «ЛЭТИ» им. В.И. Ульянова (Ленина)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9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Exo 2"/>
                        </a:rPr>
                        <a:t>7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Российская академия</a:t>
                      </a:r>
                      <a:r>
                        <a:rPr lang="ru-RU" sz="2600" baseline="0" dirty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народного хозяйства и государственной службы при Президенте РФ</a:t>
                      </a:r>
                      <a:endParaRPr lang="ru-RU" sz="26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Exo 2"/>
                        </a:rPr>
                        <a:t>8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государственный  экономический университет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Exo 2"/>
                        </a:rPr>
                        <a:t>9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Высшая Школа Экономика (филиал)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Exo 2"/>
                        </a:rPr>
                        <a:t>10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Национальный государственный</a:t>
                      </a:r>
                      <a:r>
                        <a:rPr lang="ru-RU" sz="2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Университет физической культуры,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спорта и здоровья имени </a:t>
                      </a:r>
                      <a:r>
                        <a:rPr lang="ru-RU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П.Ф.Лесгафта</a:t>
                      </a:r>
                      <a:endParaRPr lang="ru-RU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559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1446550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Exo 2"/>
              </a:rPr>
              <a:t>УЧЕБНЫЕ УЧРЕЖДЕНИЯ </a:t>
            </a:r>
            <a:r>
              <a:rPr lang="ru-RU" sz="5400" b="1" dirty="0">
                <a:solidFill>
                  <a:schemeClr val="tx1"/>
                </a:solidFill>
              </a:rPr>
              <a:t>ВПО</a:t>
            </a:r>
            <a:r>
              <a:rPr lang="ru-RU" sz="5400" b="1" dirty="0">
                <a:solidFill>
                  <a:schemeClr val="tx1"/>
                </a:solidFill>
                <a:latin typeface="Exo 2"/>
              </a:rPr>
              <a:t>, </a:t>
            </a:r>
            <a:r>
              <a:rPr lang="ru-RU" sz="5400" b="1" dirty="0">
                <a:latin typeface="Exo 2"/>
              </a:rPr>
              <a:t/>
            </a:r>
            <a:br>
              <a:rPr lang="ru-RU" sz="5400" b="1" dirty="0">
                <a:latin typeface="Exo 2"/>
              </a:rPr>
            </a:br>
            <a:r>
              <a:rPr lang="ru-RU" sz="4000" b="1" dirty="0">
                <a:latin typeface="Exo 2"/>
              </a:rPr>
              <a:t>в которые респонденты собираются поступать после 11 класса</a:t>
            </a:r>
            <a:endParaRPr lang="ru-RU" sz="2800" dirty="0">
              <a:solidFill>
                <a:schemeClr val="tx1"/>
              </a:solidFill>
              <a:latin typeface="Exo 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135321"/>
              </p:ext>
            </p:extLst>
          </p:nvPr>
        </p:nvGraphicFramePr>
        <p:xfrm>
          <a:off x="831850" y="2029016"/>
          <a:ext cx="18516599" cy="796905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28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7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7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3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5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Exo 2"/>
                        </a:rPr>
                        <a:t>№</a:t>
                      </a:r>
                      <a:endParaRPr lang="ru-RU" sz="25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Exo 2"/>
                        </a:rPr>
                        <a:t>Учреждения ВПО</a:t>
                      </a:r>
                      <a:endParaRPr lang="ru-RU" sz="25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>
                          <a:effectLst/>
                          <a:latin typeface="Exo 2"/>
                        </a:rPr>
                        <a:t>Ответы</a:t>
                      </a:r>
                      <a:endParaRPr lang="ru-RU" sz="25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Exo 2"/>
                        </a:rPr>
                        <a:t>%</a:t>
                      </a:r>
                      <a:endParaRPr lang="ru-RU" sz="25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</a:t>
                      </a:r>
                      <a:r>
                        <a:rPr lang="ru-RU" sz="2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государственный архитектурно-строительный университет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</a:t>
                      </a:r>
                      <a:r>
                        <a:rPr lang="ru-RU" sz="2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государственный университет</a:t>
                      </a:r>
                      <a:r>
                        <a:rPr lang="ru-RU" sz="2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промышленных технологий и</a:t>
                      </a:r>
                      <a:r>
                        <a:rPr lang="ru-RU" sz="2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дизайна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государственный институт кино и телевидения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Первый Санкт-Петербургский государственный медицинский университет имени И. П. Павлова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68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государственный университет телекоммуникаций имени профессора М. А. Бонч-Бруевича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Военно-медицинская академия имени С.М.Кирова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0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СЗГМУ имени И. И. Мечникова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1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ФГБУ «НМИЦ им. В. А. </a:t>
                      </a:r>
                      <a:r>
                        <a:rPr lang="ru-RU" sz="2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Алмазова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2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Минздрава России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16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государственный технологический институт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5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"Санкт-Петербургская государственная художественно-промышленная академия имени А.Л. Штиглица"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832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27</a:t>
            </a:fld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253363"/>
              </p:ext>
            </p:extLst>
          </p:nvPr>
        </p:nvGraphicFramePr>
        <p:xfrm>
          <a:off x="687916" y="2073275"/>
          <a:ext cx="18516599" cy="76281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28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9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</a:rPr>
                        <a:t>№</a:t>
                      </a: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</a:rPr>
                        <a:t>Учреждения ВПО</a:t>
                      </a: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Exo 2"/>
                        </a:rPr>
                        <a:t>Ответы</a:t>
                      </a:r>
                      <a:endParaRPr lang="ru-RU" sz="28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</a:rPr>
                        <a:t>%</a:t>
                      </a: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4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Российский государственный гидрометеорологический университет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4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Санкт-Петербургская государственная химико-фармацевтическая академия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4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государственный университет аэрокосмического приборостроения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1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4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ФГБОУ ВО «Балтийский государственный технический университет «ВОЕНМЕХ» им. Д.Ф. Устинова»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4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Ленинградский государственный университет имени А.С. Пушкина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4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Университет гражданской авиации г. Санкт-Петербург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4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государственный морской технический университет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4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университет  МВД РФ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4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Институт психологии и социальной работы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9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40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университет ГПС МЧС России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1446550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Exo 2"/>
              </a:rPr>
              <a:t>УЧЕБНЫЕ УЧРЕЖДЕНИЯ </a:t>
            </a:r>
            <a:r>
              <a:rPr lang="ru-RU" sz="5400" b="1" dirty="0">
                <a:solidFill>
                  <a:schemeClr val="tx1"/>
                </a:solidFill>
              </a:rPr>
              <a:t>ВПО</a:t>
            </a:r>
            <a:r>
              <a:rPr lang="ru-RU" sz="5400" b="1" dirty="0">
                <a:solidFill>
                  <a:schemeClr val="tx1"/>
                </a:solidFill>
                <a:latin typeface="Exo 2"/>
              </a:rPr>
              <a:t>, </a:t>
            </a:r>
            <a:r>
              <a:rPr lang="ru-RU" sz="5400" b="1" dirty="0">
                <a:latin typeface="Exo 2"/>
              </a:rPr>
              <a:t/>
            </a:r>
            <a:br>
              <a:rPr lang="ru-RU" sz="5400" b="1" dirty="0">
                <a:latin typeface="Exo 2"/>
              </a:rPr>
            </a:br>
            <a:r>
              <a:rPr lang="ru-RU" sz="4000" b="1" dirty="0">
                <a:latin typeface="Exo 2"/>
              </a:rPr>
              <a:t>в которые респонденты собираются поступать после 11 класса</a:t>
            </a:r>
            <a:endParaRPr lang="ru-RU" sz="2800" dirty="0">
              <a:solidFill>
                <a:schemeClr val="tx1"/>
              </a:solidFill>
              <a:latin typeface="Exo 2"/>
            </a:endParaRPr>
          </a:p>
        </p:txBody>
      </p:sp>
    </p:spTree>
    <p:extLst>
      <p:ext uri="{BB962C8B-B14F-4D97-AF65-F5344CB8AC3E}">
        <p14:creationId xmlns:p14="http://schemas.microsoft.com/office/powerpoint/2010/main" val="3304377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007265"/>
              </p:ext>
            </p:extLst>
          </p:nvPr>
        </p:nvGraphicFramePr>
        <p:xfrm>
          <a:off x="908050" y="2515809"/>
          <a:ext cx="18516599" cy="706837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28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7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7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3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№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Учреждения ВПО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Ответы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%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2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4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государственный университет ветеринарной медицины.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4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Петербургский государственный университет путей сообщения Императора Александра I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4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государственный университет промышленных технологий и дизайна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4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государственный институт культуры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4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лесотехнический университет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8450" algn="l"/>
                        </a:tabLs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7049961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289050" y="396875"/>
            <a:ext cx="17915465" cy="1446550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8300" b="0" i="0">
                <a:solidFill>
                  <a:srgbClr val="8FD327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/>
            <a:r>
              <a:rPr lang="ru-RU" sz="5400" b="1" kern="0" dirty="0">
                <a:solidFill>
                  <a:schemeClr val="tx1"/>
                </a:solidFill>
                <a:latin typeface="Exo 2"/>
              </a:rPr>
              <a:t>УЧЕБНЫЕ УЧРЕЖДЕНИЯ </a:t>
            </a:r>
            <a:r>
              <a:rPr lang="ru-RU" sz="5400" b="1" kern="0" dirty="0">
                <a:solidFill>
                  <a:schemeClr val="tx1"/>
                </a:solidFill>
              </a:rPr>
              <a:t>ВПО</a:t>
            </a:r>
            <a:r>
              <a:rPr lang="ru-RU" sz="5400" b="1" kern="0" dirty="0">
                <a:solidFill>
                  <a:schemeClr val="tx1"/>
                </a:solidFill>
                <a:latin typeface="Exo 2"/>
              </a:rPr>
              <a:t>, </a:t>
            </a:r>
            <a:r>
              <a:rPr lang="ru-RU" sz="5400" b="1" kern="0" dirty="0">
                <a:latin typeface="Exo 2"/>
              </a:rPr>
              <a:t/>
            </a:r>
            <a:br>
              <a:rPr lang="ru-RU" sz="5400" b="1" kern="0" dirty="0">
                <a:latin typeface="Exo 2"/>
              </a:rPr>
            </a:br>
            <a:r>
              <a:rPr lang="ru-RU" sz="4000" b="1" kern="0" dirty="0">
                <a:latin typeface="Exo 2"/>
              </a:rPr>
              <a:t>в которые респонденты собираются поступать после 11 класса</a:t>
            </a:r>
            <a:endParaRPr lang="ru-RU" sz="2800" kern="0" dirty="0">
              <a:solidFill>
                <a:schemeClr val="tx1"/>
              </a:solidFill>
              <a:latin typeface="Exo 2"/>
            </a:endParaRPr>
          </a:p>
        </p:txBody>
      </p:sp>
    </p:spTree>
    <p:extLst>
      <p:ext uri="{BB962C8B-B14F-4D97-AF65-F5344CB8AC3E}">
        <p14:creationId xmlns:p14="http://schemas.microsoft.com/office/powerpoint/2010/main" val="2945352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2062103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Учебные учреждения СПО, </a:t>
            </a: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4000" dirty="0">
                <a:solidFill>
                  <a:srgbClr val="92D050"/>
                </a:solidFill>
              </a:rPr>
              <a:t>в которые респонденты собираются поступать после 11 класса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4000" b="1" dirty="0">
              <a:solidFill>
                <a:schemeClr val="tx1"/>
              </a:solidFill>
              <a:latin typeface="Exo 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307551"/>
              </p:ext>
            </p:extLst>
          </p:nvPr>
        </p:nvGraphicFramePr>
        <p:xfrm>
          <a:off x="831850" y="2385941"/>
          <a:ext cx="18669000" cy="787991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37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6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№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Учреждения СПО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Ответы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%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1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Колледж туризма и гостиничного сервиса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2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Академия индустрии красоты "Локон"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3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Медицинский колледж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4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Финансово-экономический колледж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Exo 2"/>
                        </a:rPr>
                        <a:t>5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Политехнический колледж городского хозяйства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Exo 2"/>
                        </a:rPr>
                        <a:t>6</a:t>
                      </a:r>
                      <a:endParaRPr lang="ru-RU" sz="3600" b="1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Санкт-Петербургский полицейский колледж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7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Педагогический колледж №1 им. Н.А. Некрасова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Exo 2"/>
                        </a:rPr>
                        <a:t>8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Архитектурно-строительный колледж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Exo 2"/>
                        </a:rPr>
                        <a:t>9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Авиационный колледж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6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597410" y="3368675"/>
            <a:ext cx="16379440" cy="4998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chemeClr val="tx1"/>
                </a:solidFill>
              </a:rPr>
              <a:t>Опрос выполнен СПб ГБУ «Центр содействия занятости и профессиональной ориентации молодёжи «ВЕКТОР» по материалам, предоставленными образовательными учреждениями Кировского района.  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chemeClr val="tx1"/>
                </a:solidFill>
              </a:rPr>
              <a:t>Опрос проводился </a:t>
            </a:r>
            <a:r>
              <a:rPr lang="ru-RU" sz="5400" u="sng" dirty="0">
                <a:solidFill>
                  <a:schemeClr val="tx1"/>
                </a:solidFill>
              </a:rPr>
              <a:t>в 2021-2022 году.</a:t>
            </a:r>
          </a:p>
        </p:txBody>
      </p:sp>
      <p:sp>
        <p:nvSpPr>
          <p:cNvPr id="5" name="object 5"/>
          <p:cNvSpPr/>
          <p:nvPr/>
        </p:nvSpPr>
        <p:spPr>
          <a:xfrm>
            <a:off x="1434511" y="9790277"/>
            <a:ext cx="17214215" cy="62865"/>
          </a:xfrm>
          <a:custGeom>
            <a:avLst/>
            <a:gdLst/>
            <a:ahLst/>
            <a:cxnLst/>
            <a:rect l="l" t="t" r="r" b="b"/>
            <a:pathLst>
              <a:path w="17214215" h="62865">
                <a:moveTo>
                  <a:pt x="17182722" y="0"/>
                </a:moveTo>
                <a:lnTo>
                  <a:pt x="31412" y="0"/>
                </a:lnTo>
                <a:lnTo>
                  <a:pt x="19184" y="2469"/>
                </a:lnTo>
                <a:lnTo>
                  <a:pt x="9199" y="9203"/>
                </a:lnTo>
                <a:lnTo>
                  <a:pt x="2468" y="19189"/>
                </a:lnTo>
                <a:lnTo>
                  <a:pt x="0" y="31412"/>
                </a:lnTo>
                <a:lnTo>
                  <a:pt x="2468" y="43636"/>
                </a:lnTo>
                <a:lnTo>
                  <a:pt x="9199" y="53621"/>
                </a:lnTo>
                <a:lnTo>
                  <a:pt x="19184" y="60355"/>
                </a:lnTo>
                <a:lnTo>
                  <a:pt x="31412" y="62825"/>
                </a:lnTo>
                <a:lnTo>
                  <a:pt x="17182722" y="62825"/>
                </a:lnTo>
                <a:lnTo>
                  <a:pt x="17194950" y="60355"/>
                </a:lnTo>
                <a:lnTo>
                  <a:pt x="17204935" y="53621"/>
                </a:lnTo>
                <a:lnTo>
                  <a:pt x="17211667" y="43636"/>
                </a:lnTo>
                <a:lnTo>
                  <a:pt x="17214135" y="31412"/>
                </a:lnTo>
                <a:lnTo>
                  <a:pt x="17211667" y="19189"/>
                </a:lnTo>
                <a:lnTo>
                  <a:pt x="17204935" y="9203"/>
                </a:lnTo>
                <a:lnTo>
                  <a:pt x="17194950" y="2469"/>
                </a:lnTo>
                <a:lnTo>
                  <a:pt x="17182722" y="0"/>
                </a:lnTo>
                <a:close/>
              </a:path>
            </a:pathLst>
          </a:custGeom>
          <a:solidFill>
            <a:srgbClr val="8FD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3650" y="1226450"/>
            <a:ext cx="3759439" cy="114979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2062103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Учебные учреждения СПО, </a:t>
            </a: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4000" dirty="0">
                <a:solidFill>
                  <a:srgbClr val="92D050"/>
                </a:solidFill>
              </a:rPr>
              <a:t>в которые респонденты собираются поступать после 11 класса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4000" b="1" dirty="0">
              <a:solidFill>
                <a:schemeClr val="tx1"/>
              </a:solidFill>
              <a:latin typeface="Exo 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287898"/>
              </p:ext>
            </p:extLst>
          </p:nvPr>
        </p:nvGraphicFramePr>
        <p:xfrm>
          <a:off x="831850" y="2385941"/>
          <a:ext cx="18669000" cy="744405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37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6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0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№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Учреждения СПО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Ответы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%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11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Педагогический колледж №1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12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Петровский колледж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20,8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13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Реставрационно-художественный колледж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14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Колледж отраслевых технологий "Краснодеревец"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1</a:t>
                      </a:r>
                      <a:r>
                        <a:rPr lang="en-US" sz="3600" dirty="0">
                          <a:effectLst/>
                          <a:latin typeface="Exo 2"/>
                        </a:rPr>
                        <a:t>5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Колледж информационных технологий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effectLst/>
                          <a:latin typeface="Exo 2"/>
                        </a:rPr>
                        <a:t>16</a:t>
                      </a:r>
                      <a:endParaRPr lang="ru-RU" sz="3600" b="1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Колледж физической культуры и спорта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17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Морской технический колледж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1</a:t>
                      </a:r>
                      <a:r>
                        <a:rPr lang="en-US" sz="3600" dirty="0">
                          <a:effectLst/>
                          <a:latin typeface="Exo 2"/>
                        </a:rPr>
                        <a:t>8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Информационный колледж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6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1</a:t>
                      </a:r>
                      <a:r>
                        <a:rPr lang="en-US" sz="3600" dirty="0">
                          <a:effectLst/>
                          <a:latin typeface="Exo 2"/>
                        </a:rPr>
                        <a:t>9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905" marR="239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Всего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37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250" y="2144070"/>
            <a:ext cx="12877800" cy="137024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ru-RU" sz="8800" b="1" spc="-145" dirty="0"/>
              <a:t>Спасибо за внимание!</a:t>
            </a:r>
            <a:endParaRPr sz="8800" b="1" spc="-4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65447" y="854075"/>
            <a:ext cx="4257736" cy="130219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3650" y="1226450"/>
            <a:ext cx="3759439" cy="114979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136650" y="777875"/>
            <a:ext cx="17189792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fontAlgn="ctr"/>
            <a:r>
              <a:rPr lang="ru-RU" sz="4800" dirty="0">
                <a:solidFill>
                  <a:schemeClr val="tx1"/>
                </a:solidFill>
              </a:rPr>
              <a:t>В 2022 году приняли участие в опросе </a:t>
            </a:r>
            <a:br>
              <a:rPr lang="ru-RU" sz="4800" dirty="0">
                <a:solidFill>
                  <a:schemeClr val="tx1"/>
                </a:solidFill>
              </a:rPr>
            </a:br>
            <a:r>
              <a:rPr lang="ru-RU" sz="4800" dirty="0">
                <a:solidFill>
                  <a:schemeClr val="tx1"/>
                </a:solidFill>
              </a:rPr>
              <a:t>9-классники следующих школ </a:t>
            </a:r>
            <a:br>
              <a:rPr lang="ru-RU" sz="4800" dirty="0">
                <a:solidFill>
                  <a:schemeClr val="tx1"/>
                </a:solidFill>
              </a:rPr>
            </a:br>
            <a:r>
              <a:rPr lang="ru-RU" sz="4800" dirty="0">
                <a:solidFill>
                  <a:schemeClr val="tx1"/>
                </a:solidFill>
              </a:rPr>
              <a:t>Кировского района:</a:t>
            </a:r>
            <a:endParaRPr sz="4800" spc="-45" dirty="0">
              <a:solidFill>
                <a:srgbClr val="222222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006700993"/>
              </p:ext>
            </p:extLst>
          </p:nvPr>
        </p:nvGraphicFramePr>
        <p:xfrm>
          <a:off x="10356850" y="3006690"/>
          <a:ext cx="6477000" cy="6684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929671963"/>
              </p:ext>
            </p:extLst>
          </p:nvPr>
        </p:nvGraphicFramePr>
        <p:xfrm>
          <a:off x="1212850" y="3216274"/>
          <a:ext cx="9448800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9899650" y="8702675"/>
            <a:ext cx="7467600" cy="2004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2800" dirty="0">
                <a:latin typeface="Exo 2"/>
              </a:rPr>
              <a:t>Всего в опросе приняло участие </a:t>
            </a:r>
            <a:br>
              <a:rPr lang="ru-RU" sz="2800" dirty="0">
                <a:latin typeface="Exo 2"/>
              </a:rPr>
            </a:br>
            <a:r>
              <a:rPr lang="ru-RU" sz="2800" b="1" dirty="0">
                <a:latin typeface="Exo 2"/>
              </a:rPr>
              <a:t>39 школ</a:t>
            </a:r>
            <a:r>
              <a:rPr lang="ru-RU" sz="2800" dirty="0">
                <a:latin typeface="Exo 2"/>
              </a:rPr>
              <a:t>, </a:t>
            </a:r>
            <a:r>
              <a:rPr lang="ru-RU" sz="2800" b="1" dirty="0">
                <a:latin typeface="Exo 2"/>
              </a:rPr>
              <a:t>677 человека</a:t>
            </a:r>
            <a:r>
              <a:rPr lang="ru-RU" sz="2800" dirty="0">
                <a:latin typeface="Exo 2"/>
              </a:rPr>
              <a:t>,</a:t>
            </a:r>
            <a:r>
              <a:rPr lang="ru-RU" sz="2800" b="1" dirty="0">
                <a:latin typeface="Exo 2"/>
              </a:rPr>
              <a:t> </a:t>
            </a:r>
            <a:r>
              <a:rPr lang="ru-RU" sz="2800" dirty="0">
                <a:latin typeface="Exo 2"/>
              </a:rPr>
              <a:t/>
            </a:r>
            <a:br>
              <a:rPr lang="ru-RU" sz="2800" dirty="0">
                <a:latin typeface="Exo 2"/>
              </a:rPr>
            </a:br>
            <a:r>
              <a:rPr lang="ru-RU" sz="2800" dirty="0">
                <a:latin typeface="Exo 2"/>
              </a:rPr>
              <a:t>из них 320 – юноши, 357 – девушки.</a:t>
            </a:r>
          </a:p>
          <a:p>
            <a:pPr marL="12700" marR="6985" indent="76835">
              <a:lnSpc>
                <a:spcPct val="118500"/>
              </a:lnSpc>
              <a:spcBef>
                <a:spcPts val="100"/>
              </a:spcBef>
              <a:tabLst>
                <a:tab pos="2565400" algn="l"/>
                <a:tab pos="4919980" algn="l"/>
              </a:tabLst>
            </a:pPr>
            <a:endParaRPr lang="ru-RU" spc="-45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37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1754326"/>
          </a:xfrm>
          <a:ln>
            <a:noFill/>
          </a:ln>
        </p:spPr>
        <p:txBody>
          <a:bodyPr/>
          <a:lstStyle/>
          <a:p>
            <a:pPr algn="ctr"/>
            <a:r>
              <a:rPr lang="ru-RU" sz="3800" b="1" dirty="0">
                <a:solidFill>
                  <a:schemeClr val="tx1"/>
                </a:solidFill>
                <a:latin typeface="Exo 2"/>
              </a:rPr>
              <a:t>Распределение выборов 9-классников </a:t>
            </a:r>
            <a:br>
              <a:rPr lang="ru-RU" sz="3800" b="1" dirty="0">
                <a:solidFill>
                  <a:schemeClr val="tx1"/>
                </a:solidFill>
                <a:latin typeface="Exo 2"/>
              </a:rPr>
            </a:br>
            <a:r>
              <a:rPr lang="ru-RU" sz="3800" b="1" dirty="0">
                <a:solidFill>
                  <a:schemeClr val="tx1"/>
                </a:solidFill>
                <a:latin typeface="Exo 2"/>
              </a:rPr>
              <a:t>по группам профессий/специальностей </a:t>
            </a:r>
            <a:r>
              <a:rPr lang="ru-RU" sz="3800" dirty="0">
                <a:solidFill>
                  <a:schemeClr val="tx1"/>
                </a:solidFill>
                <a:latin typeface="Exo 2"/>
              </a:rPr>
              <a:t/>
            </a:r>
            <a:br>
              <a:rPr lang="ru-RU" sz="3800" dirty="0">
                <a:solidFill>
                  <a:schemeClr val="tx1"/>
                </a:solidFill>
                <a:latin typeface="Exo 2"/>
              </a:rPr>
            </a:br>
            <a:r>
              <a:rPr lang="ru-RU" sz="3800" b="1" dirty="0">
                <a:solidFill>
                  <a:schemeClr val="tx1"/>
                </a:solidFill>
                <a:latin typeface="Exo 2"/>
              </a:rPr>
              <a:t>(уровня СПО и ВПО)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51859" y="2301875"/>
          <a:ext cx="18200381" cy="787476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08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6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2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№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</a:rPr>
                        <a:t>Название групп профессий/специальностей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Exo 2"/>
                        </a:rPr>
                        <a:t>Ответы</a:t>
                      </a:r>
                      <a:endParaRPr lang="ru-RU" sz="24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Exo 2"/>
                        </a:rPr>
                        <a:t>%</a:t>
                      </a:r>
                      <a:endParaRPr lang="ru-RU" sz="24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1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Гуманитарные (психология, юриспруденция, педагогика, лингвистика, журналистика)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8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2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Информационные технологии/программирование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Экономические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9547422"/>
                  </a:ext>
                </a:extLst>
              </a:tr>
              <a:tr h="561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Медицинские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Инженерно-технические (в </a:t>
                      </a:r>
                      <a:r>
                        <a:rPr lang="ru-RU" sz="2800" dirty="0" err="1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инженеры, конструкторы, механики, техники)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536725"/>
                  </a:ext>
                </a:extLst>
              </a:tr>
              <a:tr h="561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(менеджмент, государственная деятельность)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9045831"/>
                  </a:ext>
                </a:extLst>
              </a:tr>
              <a:tr h="561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 МЧС, МВД (в т.ч. пожарные), военнослужащие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0754476"/>
                  </a:ext>
                </a:extLst>
              </a:tr>
              <a:tr h="561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Сфера культуры (режиссура, музыкальное исполнительство, актерское мастерство, художественная деятельность)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8622348"/>
                  </a:ext>
                </a:extLst>
              </a:tr>
              <a:tr h="622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Сфера обслуживания (торговое дело, общественное питание, услуги)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10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Профессия не выбрана</a:t>
                      </a:r>
                      <a:endParaRPr lang="ru-RU" sz="24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2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Exo 2"/>
                        </a:rPr>
                        <a:t> 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Exo 2"/>
                        </a:rPr>
                        <a:t>Всего</a:t>
                      </a:r>
                      <a:endParaRPr lang="ru-RU" sz="2400" b="1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  <a:latin typeface="Exo 2"/>
                        </a:rPr>
                        <a:t>100,0</a:t>
                      </a:r>
                      <a:endParaRPr lang="ru-RU" sz="3200" b="1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21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7051" y="904804"/>
            <a:ext cx="13511799" cy="186268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4000" b="1" dirty="0">
                <a:solidFill>
                  <a:schemeClr val="bg1"/>
                </a:solidFill>
                <a:latin typeface="Exo 2"/>
              </a:rPr>
              <a:t>Распределение ответов 9-классников </a:t>
            </a:r>
            <a:br>
              <a:rPr lang="ru-RU" sz="4000" b="1" dirty="0">
                <a:solidFill>
                  <a:schemeClr val="bg1"/>
                </a:solidFill>
                <a:latin typeface="Exo 2"/>
              </a:rPr>
            </a:br>
            <a:r>
              <a:rPr lang="ru-RU" sz="4000" b="1" dirty="0">
                <a:solidFill>
                  <a:schemeClr val="bg1"/>
                </a:solidFill>
                <a:latin typeface="Exo 2"/>
              </a:rPr>
              <a:t>по выбору дальнейшего образовательного маршрута </a:t>
            </a:r>
            <a:endParaRPr sz="4000" spc="-45" dirty="0">
              <a:solidFill>
                <a:schemeClr val="bg1"/>
              </a:solidFill>
              <a:latin typeface="Exo 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34511" y="9790277"/>
            <a:ext cx="17214215" cy="62865"/>
          </a:xfrm>
          <a:custGeom>
            <a:avLst/>
            <a:gdLst/>
            <a:ahLst/>
            <a:cxnLst/>
            <a:rect l="l" t="t" r="r" b="b"/>
            <a:pathLst>
              <a:path w="17214215" h="62865">
                <a:moveTo>
                  <a:pt x="17182722" y="0"/>
                </a:moveTo>
                <a:lnTo>
                  <a:pt x="31412" y="0"/>
                </a:lnTo>
                <a:lnTo>
                  <a:pt x="19184" y="2469"/>
                </a:lnTo>
                <a:lnTo>
                  <a:pt x="9199" y="9203"/>
                </a:lnTo>
                <a:lnTo>
                  <a:pt x="2468" y="19189"/>
                </a:lnTo>
                <a:lnTo>
                  <a:pt x="0" y="31412"/>
                </a:lnTo>
                <a:lnTo>
                  <a:pt x="2468" y="43636"/>
                </a:lnTo>
                <a:lnTo>
                  <a:pt x="9199" y="53621"/>
                </a:lnTo>
                <a:lnTo>
                  <a:pt x="19184" y="60355"/>
                </a:lnTo>
                <a:lnTo>
                  <a:pt x="31412" y="62825"/>
                </a:lnTo>
                <a:lnTo>
                  <a:pt x="17182722" y="62825"/>
                </a:lnTo>
                <a:lnTo>
                  <a:pt x="17194950" y="60355"/>
                </a:lnTo>
                <a:lnTo>
                  <a:pt x="17204935" y="53621"/>
                </a:lnTo>
                <a:lnTo>
                  <a:pt x="17211667" y="43636"/>
                </a:lnTo>
                <a:lnTo>
                  <a:pt x="17214135" y="31412"/>
                </a:lnTo>
                <a:lnTo>
                  <a:pt x="17211667" y="19189"/>
                </a:lnTo>
                <a:lnTo>
                  <a:pt x="17204935" y="9203"/>
                </a:lnTo>
                <a:lnTo>
                  <a:pt x="17194950" y="2469"/>
                </a:lnTo>
                <a:lnTo>
                  <a:pt x="171827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28850" y="1203855"/>
            <a:ext cx="3886200" cy="1258122"/>
          </a:xfrm>
          <a:prstGeom prst="rect">
            <a:avLst/>
          </a:prstGeom>
        </p:spPr>
      </p:pic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71144398"/>
              </p:ext>
            </p:extLst>
          </p:nvPr>
        </p:nvGraphicFramePr>
        <p:xfrm>
          <a:off x="9747250" y="2884410"/>
          <a:ext cx="9601200" cy="650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146" name="Picture 2" descr="Картинки по запросу &quot;студент&quot;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3512017"/>
            <a:ext cx="7848600" cy="522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1446550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Exo 2"/>
              </a:rPr>
              <a:t>ТОП-10 рейтинга профессий/специальностей СПО </a:t>
            </a:r>
            <a:br>
              <a:rPr lang="ru-RU" sz="5400" b="1" dirty="0">
                <a:solidFill>
                  <a:schemeClr val="tx1"/>
                </a:solidFill>
                <a:latin typeface="Exo 2"/>
              </a:rPr>
            </a:br>
            <a:r>
              <a:rPr lang="ru-RU" sz="4000" b="1" dirty="0">
                <a:solidFill>
                  <a:srgbClr val="92D050"/>
                </a:solidFill>
                <a:latin typeface="Exo 2"/>
              </a:rPr>
              <a:t>(после 9 класса)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232162"/>
              </p:ext>
            </p:extLst>
          </p:nvPr>
        </p:nvGraphicFramePr>
        <p:xfrm>
          <a:off x="755650" y="2225675"/>
          <a:ext cx="18745201" cy="828671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27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6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2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Exo 2"/>
                        </a:rPr>
                        <a:t>№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Exo 2"/>
                        </a:rPr>
                        <a:t>Профессия/специальность СПО</a:t>
                      </a:r>
                      <a:endParaRPr lang="ru-RU" sz="36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Exo 2"/>
                        </a:rPr>
                        <a:t>Ответы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>
                          <a:effectLst/>
                          <a:latin typeface="Exo 2"/>
                        </a:rPr>
                        <a:t>%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1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IT-</a:t>
                      </a: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(разные направления)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16,9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2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Дизайн (разные направления)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3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4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 (разные направления)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5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Общественное</a:t>
                      </a:r>
                      <a:r>
                        <a:rPr lang="ru-RU" sz="3200" baseline="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питание (кулинария)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4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6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Педагогика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2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7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Правоохранительная деятельность (разные направления)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2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8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Архитектор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2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9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Парикмахер</a:t>
                      </a:r>
                      <a:r>
                        <a:rPr lang="ru-RU" sz="3200" baseline="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(визажист)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2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Exo 2"/>
                        </a:rPr>
                        <a:t>10</a:t>
                      </a:r>
                      <a:endParaRPr lang="ru-RU" sz="36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69" marR="56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Юрист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85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650" y="387438"/>
            <a:ext cx="14935200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l" rtl="0">
              <a:defRPr sz="4400" b="1" i="0" u="none" strike="noStrike" kern="1200" baseline="0">
                <a:solidFill>
                  <a:srgbClr val="92D050"/>
                </a:solidFill>
                <a:latin typeface="Exo 2"/>
                <a:ea typeface="+mn-ea"/>
                <a:cs typeface="+mn-cs"/>
              </a:defRPr>
            </a:pPr>
            <a:r>
              <a:rPr lang="ru-RU" sz="5400" b="1" kern="1200" dirty="0">
                <a:solidFill>
                  <a:srgbClr val="92D050"/>
                </a:solidFill>
                <a:latin typeface="Exo 2"/>
              </a:rPr>
              <a:t>ОСТАЛЬНЫЕ ПРОФЕССИИ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90850" y="651552"/>
            <a:ext cx="3759439" cy="1149794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110272966"/>
              </p:ext>
            </p:extLst>
          </p:nvPr>
        </p:nvGraphicFramePr>
        <p:xfrm>
          <a:off x="2660650" y="1226449"/>
          <a:ext cx="15621000" cy="987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26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050" y="396875"/>
            <a:ext cx="17915465" cy="1446550"/>
          </a:xfrm>
          <a:ln>
            <a:noFill/>
          </a:ln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Exo 2"/>
              </a:rPr>
              <a:t>УЧЕБНЫЕ УЧРЕЖДЕНИЯ СПО, </a:t>
            </a:r>
            <a:r>
              <a:rPr lang="ru-RU" sz="5400" b="1" dirty="0">
                <a:latin typeface="Exo 2"/>
              </a:rPr>
              <a:t/>
            </a:r>
            <a:br>
              <a:rPr lang="ru-RU" sz="5400" b="1" dirty="0">
                <a:latin typeface="Exo 2"/>
              </a:rPr>
            </a:br>
            <a:r>
              <a:rPr lang="ru-RU" sz="4000" b="1" dirty="0">
                <a:latin typeface="Exo 2"/>
              </a:rPr>
              <a:t>в которые респонденты собираются поступать после 9 класса</a:t>
            </a:r>
            <a:endParaRPr lang="ru-RU" sz="2800" dirty="0">
              <a:solidFill>
                <a:schemeClr val="tx1"/>
              </a:solidFill>
              <a:latin typeface="Exo 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05204" y="2073275"/>
          <a:ext cx="18448864" cy="807273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23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0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8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6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№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Учреждения СПО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Ответы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Exo 2"/>
                        </a:rPr>
                        <a:t>%</a:t>
                      </a:r>
                      <a:endParaRPr lang="ru-RU" sz="320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Петровский колледж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22,7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833655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Архитектурно-строительный колледж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422589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 колледж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Финансово-экономический колледж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832948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туризма и гостиничного сервиса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0488285"/>
                  </a:ext>
                </a:extLst>
              </a:tr>
              <a:tr h="767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Санкт-Петербургский полицейский колледж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колледж №1 им. Н.А. Некрасова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Академия индустрии красоты "Локон"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0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Политехнический колледж городского хозяйства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3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Exo 2"/>
                        </a:rPr>
                        <a:t>10</a:t>
                      </a:r>
                      <a:endParaRPr lang="ru-RU" sz="3200" dirty="0">
                        <a:effectLst/>
                        <a:latin typeface="Exo 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57" marR="35857" marT="0" marB="0" anchor="ctr"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программирования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659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2428</TotalTime>
  <Words>1677</Words>
  <Application>Microsoft Office PowerPoint</Application>
  <PresentationFormat>Произвольный</PresentationFormat>
  <Paragraphs>855</Paragraphs>
  <Slides>31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Exo 2</vt:lpstr>
      <vt:lpstr>Tahoma</vt:lpstr>
      <vt:lpstr>Times New Roman</vt:lpstr>
      <vt:lpstr>Office Theme</vt:lpstr>
      <vt:lpstr>Презентация PowerPoint</vt:lpstr>
      <vt:lpstr>9 КЛАССЫ</vt:lpstr>
      <vt:lpstr>Презентация PowerPoint</vt:lpstr>
      <vt:lpstr>Презентация PowerPoint</vt:lpstr>
      <vt:lpstr>Распределение выборов 9-классников  по группам профессий/специальностей  (уровня СПО и ВПО)</vt:lpstr>
      <vt:lpstr>Распределение ответов 9-классников  по выбору дальнейшего образовательного маршрута </vt:lpstr>
      <vt:lpstr>ТОП-10 рейтинга профессий/специальностей СПО  (после 9 класса)</vt:lpstr>
      <vt:lpstr>ОСТАЛЬНЫЕ ПРОФЕССИИ</vt:lpstr>
      <vt:lpstr>УЧЕБНЫЕ УЧРЕЖДЕНИЯ СПО,  в которые респонденты собираются поступать после 9 класса</vt:lpstr>
      <vt:lpstr>УЧЕБНЫЕ УЧРЕЖДЕНИЯ СПО,  в которые респонденты собираются поступать после 9 класса</vt:lpstr>
      <vt:lpstr>УЧЕБНЫЕ УЧРЕЖДЕНИЯ СПО,  в которые респонденты собираются поступать после 9 класса</vt:lpstr>
      <vt:lpstr>УЧЕБНЫЕ УЧРЕЖДЕНИЯ СПО,  в которые респонденты собираются поступать после 9 класса</vt:lpstr>
      <vt:lpstr>Выбор учебного заведения  после 11-го класса</vt:lpstr>
      <vt:lpstr>Рейтинг профессий и специальностей СПО  (после 11 класса) </vt:lpstr>
      <vt:lpstr>ТОП-10 рейтинга профессий/специальностей ВПО  (после 11 класса)</vt:lpstr>
      <vt:lpstr>ОСТАЛЬНЫЕ ПРОФЕССИИ</vt:lpstr>
      <vt:lpstr>ТОП-10 УЧЕБНЫХ УЧРЕЖДЕНИЙ ВПО,  в которые респонденты собираются поступать после 11 класса</vt:lpstr>
      <vt:lpstr>11 КЛАССЫ</vt:lpstr>
      <vt:lpstr>Презентация PowerPoint</vt:lpstr>
      <vt:lpstr>ВЫБОР ПРОФЕССИИ </vt:lpstr>
      <vt:lpstr>Распределение выборов 11-классников  по группам профессий/специальностей  (уровня СПО и ВПО)</vt:lpstr>
      <vt:lpstr>ТОП-10 рейтинга профессий/специальностей ВПО </vt:lpstr>
      <vt:lpstr>ТОП-10 рейтинга профессий/специальностей СПО </vt:lpstr>
      <vt:lpstr>ОСТАЛЬНЫЕ ПРОФЕССИИ</vt:lpstr>
      <vt:lpstr>УЧЕБНЫЕ УЧРЕЖДЕНИЯ ВПО,  в которые респонденты собираются поступать после 11 класса</vt:lpstr>
      <vt:lpstr>УЧЕБНЫЕ УЧРЕЖДЕНИЯ ВПО,  в которые респонденты собираются поступать после 11 класса</vt:lpstr>
      <vt:lpstr>УЧЕБНЫЕ УЧРЕЖДЕНИЯ ВПО,  в которые респонденты собираются поступать после 11 класса</vt:lpstr>
      <vt:lpstr>Презентация PowerPoint</vt:lpstr>
      <vt:lpstr>Учебные учреждения СПО,  в которые респонденты собираются поступать после 11 класса </vt:lpstr>
      <vt:lpstr>Учебные учреждения СПО,  в которые респонденты собираются поступать после 11 класса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prezentation vector</dc:title>
  <dc:creator>Администратор</dc:creator>
  <cp:lastModifiedBy>Елена Савельевна</cp:lastModifiedBy>
  <cp:revision>247</cp:revision>
  <cp:lastPrinted>2019-12-18T10:08:14Z</cp:lastPrinted>
  <dcterms:created xsi:type="dcterms:W3CDTF">2019-10-06T13:05:05Z</dcterms:created>
  <dcterms:modified xsi:type="dcterms:W3CDTF">2022-08-02T11:40:59Z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2019-08-07T00:00:00Z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2019-10-06T00:00:00Z</vt:filetime>
  </property>
</Properties>
</file>